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32" r:id="rId2"/>
    <p:sldId id="351" r:id="rId3"/>
    <p:sldId id="259" r:id="rId4"/>
    <p:sldId id="260" r:id="rId5"/>
    <p:sldId id="261" r:id="rId6"/>
    <p:sldId id="353" r:id="rId7"/>
    <p:sldId id="258" r:id="rId8"/>
    <p:sldId id="262" r:id="rId9"/>
    <p:sldId id="298" r:id="rId10"/>
    <p:sldId id="263" r:id="rId11"/>
    <p:sldId id="297" r:id="rId12"/>
    <p:sldId id="330" r:id="rId13"/>
    <p:sldId id="331" r:id="rId14"/>
    <p:sldId id="302" r:id="rId15"/>
    <p:sldId id="333" r:id="rId16"/>
    <p:sldId id="334" r:id="rId17"/>
    <p:sldId id="306" r:id="rId18"/>
    <p:sldId id="335" r:id="rId19"/>
    <p:sldId id="337" r:id="rId20"/>
    <p:sldId id="338" r:id="rId21"/>
    <p:sldId id="339" r:id="rId22"/>
    <p:sldId id="311" r:id="rId23"/>
    <p:sldId id="340" r:id="rId24"/>
    <p:sldId id="341" r:id="rId25"/>
    <p:sldId id="315" r:id="rId26"/>
    <p:sldId id="342" r:id="rId27"/>
    <p:sldId id="343" r:id="rId28"/>
    <p:sldId id="344" r:id="rId29"/>
    <p:sldId id="345" r:id="rId30"/>
    <p:sldId id="346" r:id="rId31"/>
    <p:sldId id="322" r:id="rId32"/>
    <p:sldId id="347" r:id="rId33"/>
    <p:sldId id="348" r:id="rId34"/>
    <p:sldId id="349" r:id="rId35"/>
    <p:sldId id="350" r:id="rId36"/>
    <p:sldId id="32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2" d="100"/>
          <a:sy n="112" d="100"/>
        </p:scale>
        <p:origin x="-158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71245-A9C6-CE41-AEAD-168A8AA396FB}" type="datetimeFigureOut">
              <a:rPr lang="en-US" smtClean="0"/>
              <a:t>6/10/2013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E2418-650B-4841-BB37-E4A946AE1E14}" type="slidenum">
              <a:rPr lang="en-US" smtClean="0"/>
              <a:t>‹#›</a:t>
            </a:fld>
            <a:endParaRPr lang="en-US"/>
          </a:p>
        </p:txBody>
      </p:sp>
    </p:spTree>
    <p:extLst>
      <p:ext uri="{BB962C8B-B14F-4D97-AF65-F5344CB8AC3E}">
        <p14:creationId xmlns:p14="http://schemas.microsoft.com/office/powerpoint/2010/main" val="1103769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change one little thing and it all comes crashing down</a:t>
            </a:r>
          </a:p>
          <a:p>
            <a:r>
              <a:rPr lang="en-US" baseline="0" dirty="0" smtClean="0"/>
              <a:t>Should not be this way</a:t>
            </a:r>
          </a:p>
          <a:p>
            <a:r>
              <a:rPr lang="en-US" baseline="0" dirty="0" smtClean="0"/>
              <a:t>Many causes – most of which, in OO systems, boil to down to coupling</a:t>
            </a:r>
          </a:p>
          <a:p>
            <a:r>
              <a:rPr lang="en-US" baseline="0" dirty="0" smtClean="0"/>
              <a:t>What is coupling?</a:t>
            </a:r>
          </a:p>
        </p:txBody>
      </p:sp>
      <p:sp>
        <p:nvSpPr>
          <p:cNvPr id="4" name="Slide Number Placeholder 3"/>
          <p:cNvSpPr>
            <a:spLocks noGrp="1"/>
          </p:cNvSpPr>
          <p:nvPr>
            <p:ph type="sldNum" sz="quarter" idx="10"/>
          </p:nvPr>
        </p:nvSpPr>
        <p:spPr/>
        <p:txBody>
          <a:bodyPr/>
          <a:lstStyle/>
          <a:p>
            <a:fld id="{F40E2418-650B-4841-BB37-E4A946AE1E14}" type="slidenum">
              <a:rPr lang="en-US" smtClean="0"/>
              <a:t>1</a:t>
            </a:fld>
            <a:endParaRPr lang="en-US"/>
          </a:p>
        </p:txBody>
      </p:sp>
    </p:spTree>
    <p:extLst>
      <p:ext uri="{BB962C8B-B14F-4D97-AF65-F5344CB8AC3E}">
        <p14:creationId xmlns:p14="http://schemas.microsoft.com/office/powerpoint/2010/main" val="295901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can be only one</a:t>
            </a:r>
          </a:p>
          <a:p>
            <a:r>
              <a:rPr lang="en-US" dirty="0" smtClean="0"/>
              <a:t>It</a:t>
            </a:r>
            <a:r>
              <a:rPr lang="en-US" baseline="0" dirty="0" smtClean="0"/>
              <a:t>s </a:t>
            </a:r>
            <a:r>
              <a:rPr lang="en-US" dirty="0" smtClean="0"/>
              <a:t>one reason to _change_</a:t>
            </a:r>
            <a:r>
              <a:rPr lang="en-US" baseline="0" dirty="0" smtClean="0"/>
              <a:t> not one reason to exist.</a:t>
            </a:r>
          </a:p>
          <a:p>
            <a:r>
              <a:rPr lang="en-US" baseline="0" dirty="0" smtClean="0"/>
              <a:t>What does that mean? Why is that perspective important?</a:t>
            </a:r>
          </a:p>
          <a:p>
            <a:r>
              <a:rPr lang="en-US" baseline="0" dirty="0" smtClean="0"/>
              <a:t>The context of change, not the most finite technical slicing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10</a:t>
            </a:fld>
            <a:endParaRPr lang="en-US"/>
          </a:p>
        </p:txBody>
      </p:sp>
    </p:spTree>
    <p:extLst>
      <p:ext uri="{BB962C8B-B14F-4D97-AF65-F5344CB8AC3E}">
        <p14:creationId xmlns:p14="http://schemas.microsoft.com/office/powerpoint/2010/main" val="289394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you can…</a:t>
            </a:r>
          </a:p>
          <a:p>
            <a:r>
              <a:rPr lang="en-US" baseline="0" dirty="0" smtClean="0"/>
              <a:t>Got classes and cohesion</a:t>
            </a:r>
          </a:p>
          <a:p>
            <a:r>
              <a:rPr lang="en-US" baseline="0" dirty="0" smtClean="0"/>
              <a:t>John </a:t>
            </a:r>
            <a:r>
              <a:rPr lang="en-US" baseline="0" dirty="0" err="1" smtClean="0"/>
              <a:t>tegue’s</a:t>
            </a:r>
            <a:r>
              <a:rPr lang="en-US" baseline="0" dirty="0" smtClean="0"/>
              <a:t> </a:t>
            </a:r>
            <a:r>
              <a:rPr lang="en-US" baseline="0" dirty="0" err="1" smtClean="0"/>
              <a:t>christmas</a:t>
            </a:r>
            <a:r>
              <a:rPr lang="en-US" baseline="0" dirty="0" smtClean="0"/>
              <a:t>-tree class. You just keep hanging things off of it</a:t>
            </a:r>
          </a:p>
          <a:p>
            <a:r>
              <a:rPr lang="en-US" baseline="0" dirty="0" smtClean="0"/>
              <a:t>No more “utility” or “helper” or “manager” classes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11</a:t>
            </a:fld>
            <a:endParaRPr lang="en-US"/>
          </a:p>
        </p:txBody>
      </p:sp>
    </p:spTree>
    <p:extLst>
      <p:ext uri="{BB962C8B-B14F-4D97-AF65-F5344CB8AC3E}">
        <p14:creationId xmlns:p14="http://schemas.microsoft.com/office/powerpoint/2010/main" val="380764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responsibilities in the original app design?</a:t>
            </a:r>
            <a:endParaRPr lang="en-US" dirty="0" smtClean="0"/>
          </a:p>
          <a:p>
            <a:r>
              <a:rPr lang="en-US" dirty="0" smtClean="0"/>
              <a:t>New</a:t>
            </a:r>
            <a:r>
              <a:rPr lang="en-US" baseline="0" dirty="0" smtClean="0"/>
              <a:t> requirement: flat file or xml file</a:t>
            </a:r>
          </a:p>
          <a:p>
            <a:r>
              <a:rPr lang="en-US" baseline="0" dirty="0" smtClean="0"/>
              <a:t>Factor email sender out, to introduce single responsibility </a:t>
            </a:r>
          </a:p>
          <a:p>
            <a:r>
              <a:rPr lang="en-US" baseline="0"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12</a:t>
            </a:fld>
            <a:endParaRPr lang="en-US"/>
          </a:p>
        </p:txBody>
      </p:sp>
    </p:spTree>
    <p:extLst>
      <p:ext uri="{BB962C8B-B14F-4D97-AF65-F5344CB8AC3E}">
        <p14:creationId xmlns:p14="http://schemas.microsoft.com/office/powerpoint/2010/main" val="2015530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format reader out to introduce SRP, because multiple formats are needed.</a:t>
            </a:r>
          </a:p>
          <a:p>
            <a:r>
              <a:rPr lang="en-US"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13</a:t>
            </a:fld>
            <a:endParaRPr lang="en-US"/>
          </a:p>
        </p:txBody>
      </p:sp>
    </p:spTree>
    <p:extLst>
      <p:ext uri="{BB962C8B-B14F-4D97-AF65-F5344CB8AC3E}">
        <p14:creationId xmlns:p14="http://schemas.microsoft.com/office/powerpoint/2010/main" val="374677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spoon</a:t>
            </a:r>
          </a:p>
          <a:p>
            <a:r>
              <a:rPr lang="en-US" dirty="0" smtClean="0"/>
              <a:t>Don’t “bend the spoon” (change our code), but bend ourselves…</a:t>
            </a:r>
            <a:r>
              <a:rPr lang="en-US" baseline="0" dirty="0" smtClean="0"/>
              <a:t> </a:t>
            </a:r>
          </a:p>
          <a:p>
            <a:r>
              <a:rPr lang="en-US" baseline="0" dirty="0" smtClean="0"/>
              <a:t>change the behavior of the code without changing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14</a:t>
            </a:fld>
            <a:endParaRPr lang="en-US"/>
          </a:p>
        </p:txBody>
      </p:sp>
    </p:spTree>
    <p:extLst>
      <p:ext uri="{BB962C8B-B14F-4D97-AF65-F5344CB8AC3E}">
        <p14:creationId xmlns:p14="http://schemas.microsoft.com/office/powerpoint/2010/main" val="299371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your behavior</a:t>
            </a:r>
            <a:r>
              <a:rPr lang="en-US" baseline="0" dirty="0" smtClean="0"/>
              <a:t> without </a:t>
            </a:r>
            <a:r>
              <a:rPr lang="en-US" baseline="0" dirty="0" err="1" smtClean="0"/>
              <a:t>surgury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15</a:t>
            </a:fld>
            <a:endParaRPr lang="en-US"/>
          </a:p>
        </p:txBody>
      </p:sp>
    </p:spTree>
    <p:extLst>
      <p:ext uri="{BB962C8B-B14F-4D97-AF65-F5344CB8AC3E}">
        <p14:creationId xmlns:p14="http://schemas.microsoft.com/office/powerpoint/2010/main" val="43058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an interface: a generalized</a:t>
            </a:r>
            <a:r>
              <a:rPr lang="en-US" baseline="0" dirty="0" smtClean="0"/>
              <a:t> role</a:t>
            </a:r>
          </a:p>
          <a:p>
            <a:r>
              <a:rPr lang="en-US" baseline="0" dirty="0" smtClean="0"/>
              <a:t>Implementing the interface for each file type reader. </a:t>
            </a:r>
          </a:p>
          <a:p>
            <a:r>
              <a:rPr lang="en-US" baseline="0" dirty="0" smtClean="0"/>
              <a:t>Allows new file types to be added without changing the format reader service</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16</a:t>
            </a:fld>
            <a:endParaRPr lang="en-US"/>
          </a:p>
        </p:txBody>
      </p:sp>
    </p:spTree>
    <p:extLst>
      <p:ext uri="{BB962C8B-B14F-4D97-AF65-F5344CB8AC3E}">
        <p14:creationId xmlns:p14="http://schemas.microsoft.com/office/powerpoint/2010/main" val="122390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not violating</a:t>
            </a:r>
            <a:r>
              <a:rPr lang="en-US" baseline="0" dirty="0" smtClean="0"/>
              <a:t> the semantics of the API you are replacing</a:t>
            </a:r>
          </a:p>
          <a:p>
            <a:r>
              <a:rPr lang="en-US" baseline="0" dirty="0" smtClean="0"/>
              <a:t>Sometimes semantic arguments are worthwhile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17</a:t>
            </a:fld>
            <a:endParaRPr lang="en-US"/>
          </a:p>
        </p:txBody>
      </p:sp>
    </p:spTree>
    <p:extLst>
      <p:ext uri="{BB962C8B-B14F-4D97-AF65-F5344CB8AC3E}">
        <p14:creationId xmlns:p14="http://schemas.microsoft.com/office/powerpoint/2010/main" val="116982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an abstraction looks good on the surface, but fails in the implementation</a:t>
            </a:r>
          </a:p>
          <a:p>
            <a:r>
              <a:rPr lang="en-US" dirty="0" smtClean="0"/>
              <a:t>Do you really have a duck?</a:t>
            </a:r>
            <a:r>
              <a:rPr lang="en-US" baseline="0" dirty="0" smtClean="0"/>
              <a:t> Or do you have a toy? Or a radio?</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18</a:t>
            </a:fld>
            <a:endParaRPr lang="en-US"/>
          </a:p>
        </p:txBody>
      </p:sp>
    </p:spTree>
    <p:extLst>
      <p:ext uri="{BB962C8B-B14F-4D97-AF65-F5344CB8AC3E}">
        <p14:creationId xmlns:p14="http://schemas.microsoft.com/office/powerpoint/2010/main" val="84309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mathematics, this is true. In abstractions and code ??? Not necessarily</a:t>
            </a:r>
          </a:p>
          <a:p>
            <a:r>
              <a:rPr lang="en-US" dirty="0" smtClean="0"/>
              <a:t>Show the code with the problems</a:t>
            </a:r>
          </a:p>
          <a:p>
            <a:r>
              <a:rPr lang="en-US" dirty="0" smtClean="0"/>
              <a:t>Show the code with</a:t>
            </a:r>
            <a:r>
              <a:rPr lang="en-US" baseline="0" dirty="0" smtClean="0"/>
              <a:t> the solution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19</a:t>
            </a:fld>
            <a:endParaRPr lang="en-US"/>
          </a:p>
        </p:txBody>
      </p:sp>
    </p:spTree>
    <p:extLst>
      <p:ext uri="{BB962C8B-B14F-4D97-AF65-F5344CB8AC3E}">
        <p14:creationId xmlns:p14="http://schemas.microsoft.com/office/powerpoint/2010/main" val="218210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 is not about objects, directly. It’s about</a:t>
            </a:r>
            <a:r>
              <a:rPr lang="en-US" baseline="0" dirty="0" smtClean="0"/>
              <a:t> solving problems through models</a:t>
            </a:r>
            <a:endParaRPr lang="en-US" dirty="0" smtClean="0"/>
          </a:p>
          <a:p>
            <a:r>
              <a:rPr lang="en-US" dirty="0" smtClean="0"/>
              <a:t>OO is about</a:t>
            </a:r>
            <a:r>
              <a:rPr lang="en-US" baseline="0" dirty="0" smtClean="0"/>
              <a:t> the primary use of code / logic, first. Code re-use is low on the totem pole.</a:t>
            </a:r>
          </a:p>
          <a:p>
            <a:r>
              <a:rPr lang="en-US" baseline="0" dirty="0" smtClean="0"/>
              <a:t>If you can’t correctly use your objects in the app they were built for, for the initial reason they were built, you have zero chance of ever re-using them successfully</a:t>
            </a:r>
          </a:p>
        </p:txBody>
      </p:sp>
      <p:sp>
        <p:nvSpPr>
          <p:cNvPr id="4" name="Slide Number Placeholder 3"/>
          <p:cNvSpPr>
            <a:spLocks noGrp="1"/>
          </p:cNvSpPr>
          <p:nvPr>
            <p:ph type="sldNum" sz="quarter" idx="10"/>
          </p:nvPr>
        </p:nvSpPr>
        <p:spPr/>
        <p:txBody>
          <a:bodyPr/>
          <a:lstStyle/>
          <a:p>
            <a:fld id="{F40E2418-650B-4841-BB37-E4A946AE1E14}" type="slidenum">
              <a:rPr lang="en-US" smtClean="0"/>
              <a:t>2</a:t>
            </a:fld>
            <a:endParaRPr lang="en-US"/>
          </a:p>
        </p:txBody>
      </p:sp>
    </p:spTree>
    <p:extLst>
      <p:ext uri="{BB962C8B-B14F-4D97-AF65-F5344CB8AC3E}">
        <p14:creationId xmlns:p14="http://schemas.microsoft.com/office/powerpoint/2010/main" val="291908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common sign of LSP violation is the “switch” on Type</a:t>
            </a:r>
            <a:endParaRPr lang="en-US" dirty="0" smtClean="0"/>
          </a:p>
          <a:p>
            <a:r>
              <a:rPr lang="en-US" dirty="0" smtClean="0"/>
              <a:t>A database reader </a:t>
            </a:r>
            <a:r>
              <a:rPr lang="en-US" dirty="0" err="1" smtClean="0"/>
              <a:t>vs</a:t>
            </a:r>
            <a:r>
              <a:rPr lang="en-US" dirty="0" smtClean="0"/>
              <a:t> a file reader</a:t>
            </a:r>
            <a:r>
              <a:rPr lang="en-US" baseline="0" dirty="0" smtClean="0"/>
              <a:t> – maybe it can be ok. Maybe not.</a:t>
            </a:r>
          </a:p>
          <a:p>
            <a:r>
              <a:rPr lang="en-US" baseline="0" dirty="0" smtClean="0"/>
              <a:t>Show bad code and why it’s bad</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20</a:t>
            </a:fld>
            <a:endParaRPr lang="en-US"/>
          </a:p>
        </p:txBody>
      </p:sp>
    </p:spTree>
    <p:extLst>
      <p:ext uri="{BB962C8B-B14F-4D97-AF65-F5344CB8AC3E}">
        <p14:creationId xmlns:p14="http://schemas.microsoft.com/office/powerpoint/2010/main" val="377191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Correction the violation by</a:t>
            </a:r>
            <a:r>
              <a:rPr lang="en-US" baseline="0" dirty="0" smtClean="0"/>
              <a:t> not sharing an abstraction. Keep the database and file readers separate for now</a:t>
            </a:r>
          </a:p>
          <a:p>
            <a:r>
              <a:rPr lang="en-US" baseline="0" dirty="0" smtClean="0"/>
              <a:t>Show the code</a:t>
            </a:r>
          </a:p>
          <a:p>
            <a:r>
              <a:rPr lang="en-US" baseline="0" dirty="0" smtClean="0"/>
              <a:t>(note: Purposely not introducing a shared abstraction between them at this point. That comes later.)</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21</a:t>
            </a:fld>
            <a:endParaRPr lang="en-US"/>
          </a:p>
        </p:txBody>
      </p:sp>
    </p:spTree>
    <p:extLst>
      <p:ext uri="{BB962C8B-B14F-4D97-AF65-F5344CB8AC3E}">
        <p14:creationId xmlns:p14="http://schemas.microsoft.com/office/powerpoint/2010/main" val="1027247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Protocols and role specific interfaces</a:t>
            </a:r>
          </a:p>
          <a:p>
            <a:r>
              <a:rPr lang="en-US" dirty="0" smtClean="0"/>
              <a:t>Limiting the API that a client must see or know</a:t>
            </a:r>
            <a:r>
              <a:rPr lang="en-US" baseline="0" dirty="0" smtClean="0"/>
              <a:t> about</a:t>
            </a:r>
          </a:p>
          <a:p>
            <a:r>
              <a:rPr lang="en-US" baseline="0" dirty="0" smtClean="0"/>
              <a:t>Maybe mention ruby here, and how ISP might not really apply?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22</a:t>
            </a:fld>
            <a:endParaRPr lang="en-US"/>
          </a:p>
        </p:txBody>
      </p:sp>
    </p:spTree>
    <p:extLst>
      <p:ext uri="{BB962C8B-B14F-4D97-AF65-F5344CB8AC3E}">
        <p14:creationId xmlns:p14="http://schemas.microsoft.com/office/powerpoint/2010/main" val="364980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button do I press to make it connect</a:t>
            </a:r>
            <a:r>
              <a:rPr lang="en-US" baseline="0" dirty="0" smtClean="0"/>
              <a:t> to the </a:t>
            </a:r>
            <a:r>
              <a:rPr lang="en-US" baseline="0" dirty="0" err="1" smtClean="0"/>
              <a:t>usb</a:t>
            </a:r>
            <a:r>
              <a:rPr lang="en-US" baseline="0" dirty="0" smtClean="0"/>
              <a:t> device? </a:t>
            </a:r>
          </a:p>
          <a:p>
            <a:r>
              <a:rPr lang="en-US" baseline="0" dirty="0" smtClean="0"/>
              <a:t>Should I press the kill button?</a:t>
            </a:r>
          </a:p>
          <a:p>
            <a:r>
              <a:rPr lang="en-US" baseline="0" dirty="0" smtClean="0"/>
              <a:t>I’m scared! HELP?!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23</a:t>
            </a:fld>
            <a:endParaRPr lang="en-US"/>
          </a:p>
        </p:txBody>
      </p:sp>
    </p:spTree>
    <p:extLst>
      <p:ext uri="{BB962C8B-B14F-4D97-AF65-F5344CB8AC3E}">
        <p14:creationId xmlns:p14="http://schemas.microsoft.com/office/powerpoint/2010/main" val="398903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email sender has too many responsibilities and it has an</a:t>
            </a:r>
            <a:r>
              <a:rPr lang="en-US" baseline="0" dirty="0" smtClean="0"/>
              <a:t> API that’s too fat</a:t>
            </a:r>
          </a:p>
          <a:p>
            <a:r>
              <a:rPr lang="en-US" baseline="0" dirty="0" smtClean="0"/>
              <a:t>Split it up</a:t>
            </a:r>
            <a:endParaRPr lang="en-US" dirty="0" smtClean="0"/>
          </a:p>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24</a:t>
            </a:fld>
            <a:endParaRPr lang="en-US"/>
          </a:p>
        </p:txBody>
      </p:sp>
    </p:spTree>
    <p:extLst>
      <p:ext uri="{BB962C8B-B14F-4D97-AF65-F5344CB8AC3E}">
        <p14:creationId xmlns:p14="http://schemas.microsoft.com/office/powerpoint/2010/main" val="14635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Ownership and role specific interfaces: possession</a:t>
            </a:r>
            <a:r>
              <a:rPr lang="en-US" baseline="0" dirty="0" smtClean="0"/>
              <a:t> is 90% of the law</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25</a:t>
            </a:fld>
            <a:endParaRPr lang="en-US"/>
          </a:p>
        </p:txBody>
      </p:sp>
    </p:spTree>
    <p:extLst>
      <p:ext uri="{BB962C8B-B14F-4D97-AF65-F5344CB8AC3E}">
        <p14:creationId xmlns:p14="http://schemas.microsoft.com/office/powerpoint/2010/main" val="196790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conforms</a:t>
            </a:r>
            <a:r>
              <a:rPr lang="en-US" baseline="0" dirty="0" smtClean="0"/>
              <a:t> to who, with a wall socket?</a:t>
            </a:r>
          </a:p>
          <a:p>
            <a:r>
              <a:rPr lang="en-US" baseline="0" dirty="0" smtClean="0"/>
              <a:t>The socket is the standard and the plug must conform to it’s specifications</a:t>
            </a:r>
          </a:p>
          <a:p>
            <a:r>
              <a:rPr lang="en-US" baseline="0" dirty="0" smtClean="0"/>
              <a:t>If the socket changes – international outlets – then the plug must change to meet it. You don’t change the socket because you have a different plug.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26</a:t>
            </a:fld>
            <a:endParaRPr lang="en-US"/>
          </a:p>
        </p:txBody>
      </p:sp>
    </p:spTree>
    <p:extLst>
      <p:ext uri="{BB962C8B-B14F-4D97-AF65-F5344CB8AC3E}">
        <p14:creationId xmlns:p14="http://schemas.microsoft.com/office/powerpoint/2010/main" val="651788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write a system</a:t>
            </a:r>
            <a:r>
              <a:rPr lang="en-US" baseline="0" dirty="0" smtClean="0"/>
              <a:t> without dependencies</a:t>
            </a:r>
          </a:p>
          <a:p>
            <a:r>
              <a:rPr lang="en-US" baseline="0" dirty="0" smtClean="0"/>
              <a:t>But we may want to decouple these pieces for various reasons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27</a:t>
            </a:fld>
            <a:endParaRPr lang="en-US"/>
          </a:p>
        </p:txBody>
      </p:sp>
    </p:spTree>
    <p:extLst>
      <p:ext uri="{BB962C8B-B14F-4D97-AF65-F5344CB8AC3E}">
        <p14:creationId xmlns:p14="http://schemas.microsoft.com/office/powerpoint/2010/main" val="2181752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header interface is not inversion, it’s only abstraction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28</a:t>
            </a:fld>
            <a:endParaRPr lang="en-US"/>
          </a:p>
        </p:txBody>
      </p:sp>
    </p:spTree>
    <p:extLst>
      <p:ext uri="{BB962C8B-B14F-4D97-AF65-F5344CB8AC3E}">
        <p14:creationId xmlns:p14="http://schemas.microsoft.com/office/powerpoint/2010/main" val="2394943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the owner of the interface, not just having an interface</a:t>
            </a:r>
          </a:p>
          <a:p>
            <a:r>
              <a:rPr lang="en-US" dirty="0" smtClean="0"/>
              <a:t>Role</a:t>
            </a:r>
            <a:r>
              <a:rPr lang="en-US" baseline="0" dirty="0" smtClean="0"/>
              <a:t> specific interfaces provide what the client needs, </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29</a:t>
            </a:fld>
            <a:endParaRPr lang="en-US"/>
          </a:p>
        </p:txBody>
      </p:sp>
    </p:spTree>
    <p:extLst>
      <p:ext uri="{BB962C8B-B14F-4D97-AF65-F5344CB8AC3E}">
        <p14:creationId xmlns:p14="http://schemas.microsoft.com/office/powerpoint/2010/main" val="392417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spaghetti</a:t>
            </a:r>
            <a:r>
              <a:rPr lang="en-US" baseline="0" dirty="0" smtClean="0"/>
              <a:t> mess… if I just want the gooey goodness of the meatball, do I have to bring along the noodles that are attached to other meatballs?</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the </a:t>
            </a:r>
            <a:r>
              <a:rPr lang="en-US" dirty="0" err="1" smtClean="0"/>
              <a:t>imessageinforetriever</a:t>
            </a:r>
            <a:r>
              <a:rPr lang="en-US" dirty="0" smtClean="0"/>
              <a:t> as an abstraction between the different reader types</a:t>
            </a:r>
          </a:p>
          <a:p>
            <a:r>
              <a:rPr lang="en-US" dirty="0" smtClean="0"/>
              <a:t>The interface is owned by the processing service</a:t>
            </a:r>
          </a:p>
          <a:p>
            <a:r>
              <a:rPr lang="en-US" dirty="0" smtClean="0"/>
              <a:t>The implementations change to meet the needs of the processing</a:t>
            </a:r>
            <a:r>
              <a:rPr lang="en-US" baseline="0" dirty="0" smtClean="0"/>
              <a:t> service, not the other way around</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30</a:t>
            </a:fld>
            <a:endParaRPr lang="en-US"/>
          </a:p>
        </p:txBody>
      </p:sp>
    </p:spTree>
    <p:extLst>
      <p:ext uri="{BB962C8B-B14F-4D97-AF65-F5344CB8AC3E}">
        <p14:creationId xmlns:p14="http://schemas.microsoft.com/office/powerpoint/2010/main" val="3881710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added functionality, we introduced</a:t>
            </a:r>
            <a:r>
              <a:rPr lang="en-US" baseline="0" dirty="0" smtClean="0"/>
              <a:t> principles and patterns that make it easier to continue adding functionality later</a:t>
            </a:r>
          </a:p>
          <a:p>
            <a:r>
              <a:rPr lang="en-US" baseline="0" dirty="0" smtClean="0"/>
              <a:t>We blew up the object graph from 2 things that did everything to 12 things</a:t>
            </a:r>
          </a:p>
          <a:p>
            <a:r>
              <a:rPr lang="en-US" baseline="0" dirty="0" smtClean="0"/>
              <a:t>But why?</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32</a:t>
            </a:fld>
            <a:endParaRPr lang="en-US"/>
          </a:p>
        </p:txBody>
      </p:sp>
    </p:spTree>
    <p:extLst>
      <p:ext uri="{BB962C8B-B14F-4D97-AF65-F5344CB8AC3E}">
        <p14:creationId xmlns:p14="http://schemas.microsoft.com/office/powerpoint/2010/main" val="358418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OCP,</a:t>
            </a:r>
            <a:r>
              <a:rPr lang="en-US" baseline="0" dirty="0" smtClean="0"/>
              <a:t> ISP, LSP</a:t>
            </a:r>
            <a:endParaRPr lang="en-US" dirty="0" smtClean="0"/>
          </a:p>
          <a:p>
            <a:r>
              <a:rPr lang="en-US" dirty="0" smtClean="0"/>
              <a:t>Our system is decoupled. </a:t>
            </a:r>
          </a:p>
          <a:p>
            <a:r>
              <a:rPr lang="en-US" dirty="0" smtClean="0"/>
              <a:t>Can pull pieces out and replace them</a:t>
            </a:r>
            <a:endParaRPr lang="en-US" baseline="0" dirty="0" smtClean="0"/>
          </a:p>
          <a:p>
            <a:r>
              <a:rPr lang="en-US" baseline="0" dirty="0" smtClean="0"/>
              <a:t>Each piece can change easily</a:t>
            </a:r>
          </a:p>
          <a:p>
            <a:r>
              <a:rPr lang="en-US" baseline="0" dirty="0" smtClean="0"/>
              <a:t>Add new functionality easily</a:t>
            </a:r>
          </a:p>
        </p:txBody>
      </p:sp>
      <p:sp>
        <p:nvSpPr>
          <p:cNvPr id="4" name="Slide Number Placeholder 3"/>
          <p:cNvSpPr>
            <a:spLocks noGrp="1"/>
          </p:cNvSpPr>
          <p:nvPr>
            <p:ph type="sldNum" sz="quarter" idx="10"/>
          </p:nvPr>
        </p:nvSpPr>
        <p:spPr/>
        <p:txBody>
          <a:bodyPr/>
          <a:lstStyle/>
          <a:p>
            <a:fld id="{F40E2418-650B-4841-BB37-E4A946AE1E14}" type="slidenum">
              <a:rPr lang="en-US" smtClean="0"/>
              <a:t>33</a:t>
            </a:fld>
            <a:endParaRPr lang="en-US"/>
          </a:p>
        </p:txBody>
      </p:sp>
    </p:spTree>
    <p:extLst>
      <p:ext uri="{BB962C8B-B14F-4D97-AF65-F5344CB8AC3E}">
        <p14:creationId xmlns:p14="http://schemas.microsoft.com/office/powerpoint/2010/main" val="3069212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a:t>
            </a:r>
            <a:r>
              <a:rPr lang="en-US" baseline="0" dirty="0" smtClean="0"/>
              <a:t> SRP, LSP</a:t>
            </a:r>
            <a:endParaRPr lang="en-US" dirty="0" smtClean="0"/>
          </a:p>
          <a:p>
            <a:r>
              <a:rPr lang="en-US" dirty="0" smtClean="0"/>
              <a:t>The app as a whole does more than the</a:t>
            </a:r>
            <a:r>
              <a:rPr lang="en-US" baseline="0" dirty="0" smtClean="0"/>
              <a:t> individual parts</a:t>
            </a:r>
          </a:p>
          <a:p>
            <a:r>
              <a:rPr lang="en-US" baseline="0" dirty="0" smtClean="0"/>
              <a:t>All the parts work well by themselves, but they work better when coordinated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re-use is low on the totem pole? good OO architecture and high cohesion means we are more likely to be able to re-use, without making re-use a goal</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34</a:t>
            </a:fld>
            <a:endParaRPr lang="en-US"/>
          </a:p>
        </p:txBody>
      </p:sp>
    </p:spTree>
    <p:extLst>
      <p:ext uri="{BB962C8B-B14F-4D97-AF65-F5344CB8AC3E}">
        <p14:creationId xmlns:p14="http://schemas.microsoft.com/office/powerpoint/2010/main" val="2004575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ISP, OCP</a:t>
            </a:r>
          </a:p>
          <a:p>
            <a:r>
              <a:rPr lang="en-US" dirty="0" smtClean="0"/>
              <a:t>With each part of the app well encapsulated, we have no duplication</a:t>
            </a:r>
          </a:p>
          <a:p>
            <a:r>
              <a:rPr lang="en-US" dirty="0" smtClean="0"/>
              <a:t>We</a:t>
            </a:r>
            <a:r>
              <a:rPr lang="en-US" baseline="0" dirty="0" smtClean="0"/>
              <a:t> can segment the parts of the app for a number of reasons: testing, giving responsibility to certain developers, </a:t>
            </a:r>
            <a:r>
              <a:rPr lang="en-US" baseline="0" dirty="0" err="1" smtClean="0"/>
              <a:t>etc</a:t>
            </a:r>
            <a:endParaRPr lang="en-US" baseline="0" dirty="0" smtClean="0"/>
          </a:p>
          <a:p>
            <a:r>
              <a:rPr lang="en-US" baseline="0" dirty="0" smtClean="0"/>
              <a:t>We can change parts of the app and it’s behavior without touching the rest of the app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35</a:t>
            </a:fld>
            <a:endParaRPr lang="en-US"/>
          </a:p>
        </p:txBody>
      </p:sp>
    </p:spTree>
    <p:extLst>
      <p:ext uri="{BB962C8B-B14F-4D97-AF65-F5344CB8AC3E}">
        <p14:creationId xmlns:p14="http://schemas.microsoft.com/office/powerpoint/2010/main" val="2417160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36</a:t>
            </a:fld>
            <a:endParaRPr lang="en-US"/>
          </a:p>
        </p:txBody>
      </p:sp>
    </p:spTree>
    <p:extLst>
      <p:ext uri="{BB962C8B-B14F-4D97-AF65-F5344CB8AC3E}">
        <p14:creationId xmlns:p14="http://schemas.microsoft.com/office/powerpoint/2010/main" val="344659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whole is greater than the sum of the parts.</a:t>
            </a:r>
          </a:p>
          <a:p>
            <a:r>
              <a:rPr lang="en-US" baseline="0" dirty="0" smtClean="0"/>
              <a:t>A 10,000 line “god” class (all powerful, all knowing) cannot be cohesive, by definition</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 hiding, not just data hiding.</a:t>
            </a:r>
          </a:p>
          <a:p>
            <a:r>
              <a:rPr lang="en-US" dirty="0" smtClean="0"/>
              <a:t>Properties are not encapsulation</a:t>
            </a:r>
            <a:endParaRPr lang="en-US" baseline="0" dirty="0" smtClean="0"/>
          </a:p>
          <a:p>
            <a:r>
              <a:rPr lang="en-US" baseline="0" dirty="0" smtClean="0"/>
              <a:t>Design decisions, logic, and behavior, which may be mixed with data / properties</a:t>
            </a:r>
            <a:endParaRPr lang="en-US" dirty="0" smtClean="0"/>
          </a:p>
          <a:p>
            <a:r>
              <a:rPr lang="en-US" dirty="0" smtClean="0"/>
              <a:t>A black box… but with an API</a:t>
            </a:r>
            <a:r>
              <a:rPr lang="en-US" baseline="0" dirty="0" smtClean="0"/>
              <a:t> to get something in and out.</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OO principles are not,</a:t>
            </a:r>
            <a:r>
              <a:rPr lang="en-US" baseline="0" dirty="0" smtClean="0"/>
              <a:t> in themselves, the goal</a:t>
            </a:r>
          </a:p>
          <a:p>
            <a:r>
              <a:rPr lang="en-US" baseline="0" dirty="0" smtClean="0"/>
              <a:t>they are not impossible or impractical</a:t>
            </a:r>
          </a:p>
          <a:p>
            <a:r>
              <a:rPr lang="en-US" baseline="0" dirty="0" smtClean="0"/>
              <a:t>But trying to scale the mountain directly can be overwhelming and make it seem impossible</a:t>
            </a:r>
          </a:p>
        </p:txBody>
      </p:sp>
      <p:sp>
        <p:nvSpPr>
          <p:cNvPr id="4" name="Slide Number Placeholder 3"/>
          <p:cNvSpPr>
            <a:spLocks noGrp="1"/>
          </p:cNvSpPr>
          <p:nvPr>
            <p:ph type="sldNum" sz="quarter" idx="10"/>
          </p:nvPr>
        </p:nvSpPr>
        <p:spPr/>
        <p:txBody>
          <a:bodyPr/>
          <a:lstStyle/>
          <a:p>
            <a:fld id="{F40E2418-650B-4841-BB37-E4A946AE1E14}" type="slidenum">
              <a:rPr lang="en-US" smtClean="0"/>
              <a:t>6</a:t>
            </a:fld>
            <a:endParaRPr lang="en-US"/>
          </a:p>
        </p:txBody>
      </p:sp>
    </p:spTree>
    <p:extLst>
      <p:ext uri="{BB962C8B-B14F-4D97-AF65-F5344CB8AC3E}">
        <p14:creationId xmlns:p14="http://schemas.microsoft.com/office/powerpoint/2010/main" val="177550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helps us get to the lofty goals of the OO principles</a:t>
            </a:r>
          </a:p>
          <a:p>
            <a:r>
              <a:rPr lang="en-US" dirty="0" smtClean="0"/>
              <a:t>They give us a way to manage the dependencies in our app, which helps</a:t>
            </a:r>
            <a:r>
              <a:rPr lang="en-US" baseline="0" dirty="0" smtClean="0"/>
              <a:t> us create good OO software</a:t>
            </a:r>
            <a:endParaRPr lang="en-US" dirty="0" smtClean="0"/>
          </a:p>
          <a:p>
            <a:r>
              <a:rPr lang="en-US" dirty="0" smtClean="0"/>
              <a:t>But these are just principles, not laws. They have a context</a:t>
            </a:r>
            <a:r>
              <a:rPr lang="en-US" baseline="0" dirty="0" smtClean="0"/>
              <a:t> in which they apply, and there are times when they are not needed or they are applied differently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7</a:t>
            </a:fld>
            <a:endParaRPr lang="en-US"/>
          </a:p>
        </p:txBody>
      </p:sp>
    </p:spTree>
    <p:extLst>
      <p:ext uri="{BB962C8B-B14F-4D97-AF65-F5344CB8AC3E}">
        <p14:creationId xmlns:p14="http://schemas.microsoft.com/office/powerpoint/2010/main" val="379609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Take the stairs, don’t scale the mountain in one giant leap.</a:t>
            </a:r>
          </a:p>
          <a:p>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requirements of the app: read a file, send an email.</a:t>
            </a:r>
          </a:p>
          <a:p>
            <a:r>
              <a:rPr lang="en-US" dirty="0" smtClean="0"/>
              <a:t>Show the super simple demo app code</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9</a:t>
            </a:fld>
            <a:endParaRPr lang="en-US"/>
          </a:p>
        </p:txBody>
      </p:sp>
    </p:spTree>
    <p:extLst>
      <p:ext uri="{BB962C8B-B14F-4D97-AF65-F5344CB8AC3E}">
        <p14:creationId xmlns:p14="http://schemas.microsoft.com/office/powerpoint/2010/main" val="336893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June 10,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Monday, June 10,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June 10,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62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Monday, June 10,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June 10,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June 10,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June 10, 2013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Monday, June 10, 2013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June 10, 2013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June 10,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June 10,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June 10, 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upling_(computer_scienc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www.flickr.com/photos/su-lin/2268003292/sizes/l/in/photostream/"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ohesion_(computer_scienc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capsulation_(classes_-_computer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www.flickr.com/photos/adamcrowe/4299996507/sizes/o/in/photostrea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flickr.com/photos/hollysuewho/4943037329/sizes/l/in/photostrea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www.flickr.com/photos/sakechaud/3346100947/sizes/z/in/photostrea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9"/>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2605302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Rectangle 14"/>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SRP: Single Responsibility Principle</a:t>
            </a:r>
            <a:endParaRPr lang="en-US" sz="3600" spc="60" dirty="0">
              <a:solidFill>
                <a:schemeClr val="bg1"/>
              </a:solidFill>
              <a:latin typeface="Calibri" pitchFamily="34" charset="0"/>
            </a:endParaRPr>
          </a:p>
        </p:txBody>
      </p:sp>
      <p:sp>
        <p:nvSpPr>
          <p:cNvPr id="18" name="Text Placeholder 2"/>
          <p:cNvSpPr txBox="1">
            <a:spLocks/>
          </p:cNvSpPr>
          <p:nvPr/>
        </p:nvSpPr>
        <p:spPr>
          <a:xfrm>
            <a:off x="112712" y="4800599"/>
            <a:ext cx="8907463" cy="1933576"/>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chemeClr val="bg1"/>
                </a:solidFill>
              </a:rPr>
              <a:t>“If a class has more then one responsibility, then the responsibilities become coupled. Changes to one responsibility may impair or inhibit the class’ ability to meet the others. This kind of coupling leads to fragile designs that break in unexpected ways when changed.”</a:t>
            </a:r>
          </a:p>
          <a:p>
            <a:pPr marL="400050" lvl="1" indent="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3813084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571500"/>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497740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19" name="Group 18"/>
          <p:cNvGrpSpPr/>
          <p:nvPr/>
        </p:nvGrpSpPr>
        <p:grpSpPr>
          <a:xfrm>
            <a:off x="2743200" y="2121069"/>
            <a:ext cx="3657600" cy="3810000"/>
            <a:chOff x="3962400" y="2286000"/>
            <a:chExt cx="3657600" cy="3810000"/>
          </a:xfrm>
        </p:grpSpPr>
        <p:sp>
          <p:nvSpPr>
            <p:cNvPr id="12" name="Rectangle 11"/>
            <p:cNvSpPr/>
            <p:nvPr/>
          </p:nvSpPr>
          <p:spPr>
            <a:xfrm>
              <a:off x="4953000" y="3505200"/>
              <a:ext cx="1676400" cy="990600"/>
            </a:xfrm>
            <a:prstGeom prst="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13" name="Snip Single Corner Rectangle 12"/>
            <p:cNvSpPr/>
            <p:nvPr/>
          </p:nvSpPr>
          <p:spPr>
            <a:xfrm>
              <a:off x="3962400" y="5105400"/>
              <a:ext cx="1676400" cy="990600"/>
            </a:xfrm>
            <a:prstGeom prst="snip1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14" name="Snip Single Corner Rectangle 13"/>
            <p:cNvSpPr/>
            <p:nvPr/>
          </p:nvSpPr>
          <p:spPr>
            <a:xfrm>
              <a:off x="5943600" y="5105400"/>
              <a:ext cx="1676400" cy="990600"/>
            </a:xfrm>
            <a:prstGeom prst="snip1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13" idx="3"/>
              <a:endCxn id="12" idx="2"/>
            </p:cNvCxnSpPr>
            <p:nvPr/>
          </p:nvCxnSpPr>
          <p:spPr>
            <a:xfrm rot="5400000" flipH="1" flipV="1">
              <a:off x="49911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14" idx="3"/>
              <a:endCxn id="12" idx="2"/>
            </p:cNvCxnSpPr>
            <p:nvPr/>
          </p:nvCxnSpPr>
          <p:spPr>
            <a:xfrm rot="16200000" flipV="1">
              <a:off x="59817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4953000" y="2286000"/>
              <a:ext cx="1676400" cy="990600"/>
            </a:xfrm>
            <a:prstGeom prst="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8" name="Elbow Connector 17"/>
            <p:cNvCxnSpPr>
              <a:stCxn id="12" idx="0"/>
              <a:endCxn id="17" idx="2"/>
            </p:cNvCxnSpPr>
            <p:nvPr/>
          </p:nvCxnSpPr>
          <p:spPr>
            <a:xfrm rot="5400000" flipH="1" flipV="1">
              <a:off x="5676900" y="3390900"/>
              <a:ext cx="228600" cy="1588"/>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646056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3" name="Group 2"/>
          <p:cNvGrpSpPr/>
          <p:nvPr/>
        </p:nvGrpSpPr>
        <p:grpSpPr>
          <a:xfrm>
            <a:off x="2743200" y="2133600"/>
            <a:ext cx="3657600" cy="3657600"/>
            <a:chOff x="2743200" y="2133600"/>
            <a:chExt cx="3657600" cy="3657600"/>
          </a:xfrm>
        </p:grpSpPr>
        <p:sp>
          <p:nvSpPr>
            <p:cNvPr id="21" name="Rectangle 20"/>
            <p:cNvSpPr/>
            <p:nvPr/>
          </p:nvSpPr>
          <p:spPr>
            <a:xfrm>
              <a:off x="3733800" y="2133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22" name="Snip Single Corner Rectangle 21"/>
            <p:cNvSpPr/>
            <p:nvPr/>
          </p:nvSpPr>
          <p:spPr>
            <a:xfrm>
              <a:off x="27432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23" name="Snip Single Corner Rectangle 22"/>
            <p:cNvSpPr/>
            <p:nvPr/>
          </p:nvSpPr>
          <p:spPr>
            <a:xfrm>
              <a:off x="47244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24" name="Elbow Connector 23"/>
            <p:cNvCxnSpPr>
              <a:stCxn id="22" idx="3"/>
              <a:endCxn id="26" idx="2"/>
            </p:cNvCxnSpPr>
            <p:nvPr/>
          </p:nvCxnSpPr>
          <p:spPr>
            <a:xfrm rot="5400000" flipH="1" flipV="1">
              <a:off x="38862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3"/>
              <a:endCxn id="26" idx="2"/>
            </p:cNvCxnSpPr>
            <p:nvPr/>
          </p:nvCxnSpPr>
          <p:spPr>
            <a:xfrm rot="16200000" flipV="1">
              <a:off x="48768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3733800" y="34290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27" name="Elbow Connector 26"/>
            <p:cNvCxnSpPr>
              <a:stCxn id="26" idx="0"/>
              <a:endCxn id="21" idx="2"/>
            </p:cNvCxnSpPr>
            <p:nvPr/>
          </p:nvCxnSpPr>
          <p:spPr>
            <a:xfrm rot="5400000" flipH="1" flipV="1">
              <a:off x="4419600" y="32766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095963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OCP: Open Closed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Modules that conform to open-closed have two primary attributes:</a:t>
            </a:r>
            <a:endParaRPr lang="en-US" sz="2000" i="1" dirty="0" smtClean="0">
              <a:solidFill>
                <a:schemeClr val="bg1"/>
              </a:solidFill>
            </a:endParaRPr>
          </a:p>
          <a:p>
            <a:pPr marL="457200" indent="-457200">
              <a:buFont typeface="+mj-lt"/>
              <a:buAutoNum type="arabicPeriod"/>
            </a:pPr>
            <a:r>
              <a:rPr lang="en-US" sz="2000" i="1" dirty="0" smtClean="0">
                <a:solidFill>
                  <a:schemeClr val="bg1"/>
                </a:solidFill>
              </a:rPr>
              <a:t>They are “Open For Extension”</a:t>
            </a:r>
            <a:endParaRPr lang="en-US" sz="2000" i="1" dirty="0">
              <a:solidFill>
                <a:schemeClr val="bg1"/>
              </a:solidFill>
            </a:endParaRPr>
          </a:p>
          <a:p>
            <a:pPr marL="457200" indent="-457200">
              <a:buFont typeface="+mj-lt"/>
              <a:buAutoNum type="arabicPeriod"/>
            </a:pPr>
            <a:r>
              <a:rPr lang="en-US" sz="2000" i="1" dirty="0" smtClean="0">
                <a:solidFill>
                  <a:schemeClr val="bg1"/>
                </a:solidFill>
              </a:rPr>
              <a:t>They are “Closed for Modification”</a:t>
            </a:r>
            <a:br>
              <a:rPr lang="en-US" sz="2000" i="1" dirty="0" smtClean="0">
                <a:solidFill>
                  <a:schemeClr val="bg1"/>
                </a:solidFill>
              </a:rPr>
            </a:br>
            <a:endParaRPr lang="en-US" sz="2000" dirty="0" smtClean="0">
              <a:solidFill>
                <a:schemeClr val="bg1"/>
              </a:solidFill>
            </a:endParaRPr>
          </a:p>
          <a:p>
            <a:pPr marL="857250" lvl="1" indent="-45720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2266609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890168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0" y="2057400"/>
            <a:ext cx="4572000" cy="3657600"/>
            <a:chOff x="2286000" y="2057400"/>
            <a:chExt cx="4572000" cy="3657600"/>
          </a:xfrm>
        </p:grpSpPr>
        <p:sp>
          <p:nvSpPr>
            <p:cNvPr id="3" name="Rectangle 2"/>
            <p:cNvSpPr/>
            <p:nvPr/>
          </p:nvSpPr>
          <p:spPr>
            <a:xfrm>
              <a:off x="51816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4" name="Snip Single Corner Rectangle 3"/>
            <p:cNvSpPr/>
            <p:nvPr/>
          </p:nvSpPr>
          <p:spPr>
            <a:xfrm>
              <a:off x="22860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5" name="Snip Single Corner Rectangle 4"/>
            <p:cNvSpPr/>
            <p:nvPr/>
          </p:nvSpPr>
          <p:spPr>
            <a:xfrm>
              <a:off x="42672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6" name="Elbow Connector 5"/>
            <p:cNvCxnSpPr>
              <a:stCxn id="4" idx="3"/>
              <a:endCxn id="8" idx="2"/>
            </p:cNvCxnSpPr>
            <p:nvPr/>
          </p:nvCxnSpPr>
          <p:spPr>
            <a:xfrm rot="5400000" flipH="1" flipV="1">
              <a:off x="3390900" y="4076700"/>
              <a:ext cx="381000" cy="9144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7" name="Elbow Connector 6"/>
            <p:cNvCxnSpPr>
              <a:stCxn id="5" idx="3"/>
              <a:endCxn id="8" idx="2"/>
            </p:cNvCxnSpPr>
            <p:nvPr/>
          </p:nvCxnSpPr>
          <p:spPr>
            <a:xfrm rot="16200000" flipV="1">
              <a:off x="4381500" y="4000500"/>
              <a:ext cx="381000" cy="1066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8" name="Rectangle 7"/>
            <p:cNvSpPr/>
            <p:nvPr/>
          </p:nvSpPr>
          <p:spPr>
            <a:xfrm>
              <a:off x="3200400" y="3352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 Format Reader</a:t>
              </a:r>
              <a:endParaRPr lang="en-US" dirty="0"/>
            </a:p>
          </p:txBody>
        </p:sp>
        <p:cxnSp>
          <p:nvCxnSpPr>
            <p:cNvPr id="9" name="Elbow Connector 8"/>
            <p:cNvCxnSpPr>
              <a:stCxn id="10" idx="3"/>
              <a:endCxn id="3" idx="1"/>
            </p:cNvCxnSpPr>
            <p:nvPr/>
          </p:nvCxnSpPr>
          <p:spPr>
            <a:xfrm>
              <a:off x="48768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2004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a:t>
              </a:r>
            </a:p>
            <a:p>
              <a:pPr algn="ctr"/>
              <a:r>
                <a:rPr lang="en-US" dirty="0" smtClean="0"/>
                <a:t>Service</a:t>
              </a:r>
              <a:endParaRPr lang="en-US" dirty="0"/>
            </a:p>
          </p:txBody>
        </p:sp>
        <p:cxnSp>
          <p:nvCxnSpPr>
            <p:cNvPr id="11" name="Elbow Connector 10"/>
            <p:cNvCxnSpPr>
              <a:stCxn id="8" idx="0"/>
              <a:endCxn id="10" idx="2"/>
            </p:cNvCxnSpPr>
            <p:nvPr/>
          </p:nvCxnSpPr>
          <p:spPr>
            <a:xfrm rot="5400000" flipH="1" flipV="1">
              <a:off x="38862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2" name="Rectangle 11"/>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Open-Closed</a:t>
            </a:r>
          </a:p>
        </p:txBody>
      </p:sp>
    </p:spTree>
    <p:extLst>
      <p:ext uri="{BB962C8B-B14F-4D97-AF65-F5344CB8AC3E}">
        <p14:creationId xmlns:p14="http://schemas.microsoft.com/office/powerpoint/2010/main" val="1269392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LSP: </a:t>
            </a:r>
            <a:r>
              <a:rPr lang="en-US" sz="3600" spc="60" dirty="0" err="1" smtClean="0">
                <a:solidFill>
                  <a:schemeClr val="bg1"/>
                </a:solidFill>
                <a:latin typeface="Calibri" pitchFamily="34" charset="0"/>
              </a:rPr>
              <a:t>Liskov</a:t>
            </a:r>
            <a:r>
              <a:rPr lang="en-US" sz="3600" spc="60" dirty="0" smtClean="0">
                <a:solidFill>
                  <a:schemeClr val="bg1"/>
                </a:solidFill>
                <a:latin typeface="Calibri" pitchFamily="34" charset="0"/>
              </a:rPr>
              <a:t> Substitution Principle</a:t>
            </a:r>
            <a:endParaRPr lang="en-US" sz="3600" spc="60" dirty="0">
              <a:solidFill>
                <a:schemeClr val="bg1"/>
              </a:solidFill>
              <a:latin typeface="Calibri" pitchFamily="34" charset="0"/>
            </a:endParaRPr>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smtClean="0">
                <a:solidFill>
                  <a:srgbClr val="FFFFFF"/>
                </a:solidFill>
              </a:rPr>
              <a:t>“If for each object o1 of type S there is an object o2 of type T such that for all programs P defined in terms of T, the behavior of P is unchanged when o1 is substituted for o2 then S is a subtype of T.”</a:t>
            </a:r>
            <a:endParaRPr lang="en-US" sz="2000" smtClean="0">
              <a:solidFill>
                <a:srgbClr val="FFFFFF"/>
              </a:solidFill>
            </a:endParaRPr>
          </a:p>
          <a:p>
            <a:pPr marL="0" indent="0">
              <a:buFont typeface="Arial" pitchFamily="34" charset="0"/>
              <a:buNone/>
            </a:pPr>
            <a:endParaRPr lang="en-US" sz="2000" smtClean="0">
              <a:solidFill>
                <a:srgbClr val="FFFFFF"/>
              </a:solidFill>
            </a:endParaRPr>
          </a:p>
          <a:p>
            <a:pPr marL="0" indent="0">
              <a:buFont typeface="Arial" pitchFamily="34" charset="0"/>
              <a:buNone/>
            </a:pPr>
            <a:r>
              <a:rPr lang="en-US" sz="2000" smtClean="0">
                <a:solidFill>
                  <a:srgbClr val="FFFFFF"/>
                </a:solidFill>
              </a:rPr>
              <a:t>	- Barbara Liskov</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003029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8"/>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3058553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9028" y="3117383"/>
            <a:ext cx="3705944" cy="1099450"/>
            <a:chOff x="2748650" y="4114800"/>
            <a:chExt cx="3705944" cy="1099450"/>
          </a:xfrm>
        </p:grpSpPr>
        <p:sp>
          <p:nvSpPr>
            <p:cNvPr id="5" name="Rectangle 4"/>
            <p:cNvSpPr/>
            <p:nvPr/>
          </p:nvSpPr>
          <p:spPr>
            <a:xfrm>
              <a:off x="2748650" y="4114800"/>
              <a:ext cx="1099450" cy="10994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Square</a:t>
              </a:r>
              <a:endParaRPr lang="en-US" dirty="0"/>
            </a:p>
          </p:txBody>
        </p:sp>
        <p:sp>
          <p:nvSpPr>
            <p:cNvPr id="6" name="Rectangle 5"/>
            <p:cNvSpPr/>
            <p:nvPr/>
          </p:nvSpPr>
          <p:spPr>
            <a:xfrm>
              <a:off x="4530556" y="4114800"/>
              <a:ext cx="1924038" cy="10994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Rectangle</a:t>
              </a:r>
              <a:endParaRPr lang="en-US" dirty="0"/>
            </a:p>
          </p:txBody>
        </p:sp>
        <p:sp>
          <p:nvSpPr>
            <p:cNvPr id="7" name="TextBox 6"/>
            <p:cNvSpPr txBox="1"/>
            <p:nvPr/>
          </p:nvSpPr>
          <p:spPr>
            <a:xfrm>
              <a:off x="3848100" y="4310582"/>
              <a:ext cx="682456" cy="707886"/>
            </a:xfrm>
            <a:prstGeom prst="rect">
              <a:avLst/>
            </a:prstGeom>
            <a:noFill/>
          </p:spPr>
          <p:txBody>
            <a:bodyPr wrap="square" rtlCol="0">
              <a:spAutoFit/>
            </a:bodyPr>
            <a:lstStyle/>
            <a:p>
              <a:pPr algn="ctr"/>
              <a:r>
                <a:rPr lang="en-US" sz="4000" dirty="0" smtClean="0">
                  <a:solidFill>
                    <a:schemeClr val="accent1"/>
                  </a:solidFill>
                  <a:latin typeface="+mn-lt"/>
                </a:rPr>
                <a:t>!=</a:t>
              </a:r>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3815517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Object Oriented Principles</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rPr>
              <a:t>They’re</a:t>
            </a:r>
            <a:r>
              <a:rPr lang="en-US" sz="1600" dirty="0" smtClean="0">
                <a:solidFill>
                  <a:schemeClr val="bg1"/>
                </a:solidFill>
                <a:latin typeface="+mn-lt"/>
              </a:rPr>
              <a:t> Not Just For Academics And Ivory Tower Architects</a:t>
            </a:r>
            <a:endParaRPr lang="en-US" sz="1600" dirty="0">
              <a:solidFill>
                <a:schemeClr val="bg1"/>
              </a:solidFill>
              <a:latin typeface="+mn-lt"/>
            </a:endParaRPr>
          </a:p>
        </p:txBody>
      </p:sp>
    </p:spTree>
    <p:extLst>
      <p:ext uri="{BB962C8B-B14F-4D97-AF65-F5344CB8AC3E}">
        <p14:creationId xmlns:p14="http://schemas.microsoft.com/office/powerpoint/2010/main" val="786468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52600" y="2057400"/>
            <a:ext cx="5638800" cy="3657600"/>
            <a:chOff x="1752600" y="2057400"/>
            <a:chExt cx="5638800" cy="3657600"/>
          </a:xfrm>
        </p:grpSpPr>
        <p:sp>
          <p:nvSpPr>
            <p:cNvPr id="5" name="Rectangle 4"/>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3"/>
              <a:endCxn id="10" idx="2"/>
            </p:cNvCxnSpPr>
            <p:nvPr/>
          </p:nvCxnSpPr>
          <p:spPr>
            <a:xfrm rot="5400000" flipH="1" flipV="1">
              <a:off x="33909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3"/>
              <a:endCxn id="10" idx="2"/>
            </p:cNvCxnSpPr>
            <p:nvPr/>
          </p:nvCxnSpPr>
          <p:spPr>
            <a:xfrm rot="5400000" flipH="1" flipV="1">
              <a:off x="4381500" y="4533900"/>
              <a:ext cx="3810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a:off x="54102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0"/>
              <a:endCxn id="12" idx="2"/>
            </p:cNvCxnSpPr>
            <p:nvPr/>
          </p:nvCxnSpPr>
          <p:spPr>
            <a:xfrm rot="5400000" flipH="1" flipV="1">
              <a:off x="44196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Snip Single Corner Rectangle 13"/>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5" name="Elbow Connector 14"/>
            <p:cNvCxnSpPr>
              <a:stCxn id="14" idx="3"/>
              <a:endCxn id="10" idx="2"/>
            </p:cNvCxnSpPr>
            <p:nvPr/>
          </p:nvCxnSpPr>
          <p:spPr>
            <a:xfrm rot="16200000" flipV="1">
              <a:off x="53721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2" idx="1"/>
            </p:cNvCxnSpPr>
            <p:nvPr/>
          </p:nvCxnSpPr>
          <p:spPr>
            <a:xfrm>
              <a:off x="3124200" y="25527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499454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33400" y="2505505"/>
            <a:ext cx="8229600" cy="2895600"/>
            <a:chOff x="533400" y="2590800"/>
            <a:chExt cx="8229600" cy="2895600"/>
          </a:xfrm>
        </p:grpSpPr>
        <p:sp>
          <p:nvSpPr>
            <p:cNvPr id="5" name="Rectangle 4"/>
            <p:cNvSpPr/>
            <p:nvPr/>
          </p:nvSpPr>
          <p:spPr>
            <a:xfrm>
              <a:off x="7086600" y="3276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533400" y="3276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533400" y="44958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0"/>
              <a:endCxn id="10" idx="1"/>
            </p:cNvCxnSpPr>
            <p:nvPr/>
          </p:nvCxnSpPr>
          <p:spPr>
            <a:xfrm>
              <a:off x="2209800" y="37719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0"/>
              <a:endCxn id="10" idx="1"/>
            </p:cNvCxnSpPr>
            <p:nvPr/>
          </p:nvCxnSpPr>
          <p:spPr>
            <a:xfrm flipV="1">
              <a:off x="2209800" y="43815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27432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flipV="1">
              <a:off x="6400800" y="3771900"/>
              <a:ext cx="6858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47244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3"/>
              <a:endCxn id="12" idx="1"/>
            </p:cNvCxnSpPr>
            <p:nvPr/>
          </p:nvCxnSpPr>
          <p:spPr>
            <a:xfrm>
              <a:off x="4419600" y="43815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Can 13"/>
            <p:cNvSpPr/>
            <p:nvPr/>
          </p:nvSpPr>
          <p:spPr>
            <a:xfrm>
              <a:off x="2895600" y="25908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14" idx="4"/>
              <a:endCxn id="16" idx="1"/>
            </p:cNvCxnSpPr>
            <p:nvPr/>
          </p:nvCxnSpPr>
          <p:spPr>
            <a:xfrm>
              <a:off x="4114800" y="30861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244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7" name="Elbow Connector 16"/>
            <p:cNvCxnSpPr>
              <a:stCxn id="16" idx="3"/>
              <a:endCxn id="5" idx="1"/>
            </p:cNvCxnSpPr>
            <p:nvPr/>
          </p:nvCxnSpPr>
          <p:spPr>
            <a:xfrm>
              <a:off x="6400800" y="3086100"/>
              <a:ext cx="685800" cy="685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299123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6" name="Rectangle 15"/>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7" name="Rectangle 16"/>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Rectangle 17"/>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ISP: Interface Segregation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solidFill>
                  <a:srgbClr val="FFFFFF"/>
                </a:solidFill>
              </a:rPr>
              <a:t>“</a:t>
            </a:r>
            <a:r>
              <a:rPr lang="en-US" sz="2000" i="1" dirty="0" smtClean="0">
                <a:solidFill>
                  <a:srgbClr val="FFFFFF"/>
                </a:solidFill>
              </a:rPr>
              <a:t>Classes that have ‘fat’ interfaces are classes whose interfaces are not cohesive. In other words, the interfaces of the class can be broken up into groups of member functions. Each group serves a different set of clients.”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73640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42091"/>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5858775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94903" y="2209800"/>
            <a:ext cx="7718551" cy="3355777"/>
            <a:chOff x="694903" y="2209800"/>
            <a:chExt cx="7718551" cy="3355777"/>
          </a:xfrm>
        </p:grpSpPr>
        <p:grpSp>
          <p:nvGrpSpPr>
            <p:cNvPr id="15" name="Group 6"/>
            <p:cNvGrpSpPr/>
            <p:nvPr/>
          </p:nvGrpSpPr>
          <p:grpSpPr>
            <a:xfrm>
              <a:off x="914399" y="2514600"/>
              <a:ext cx="1860255" cy="1729264"/>
              <a:chOff x="3505200" y="3733800"/>
              <a:chExt cx="1676400" cy="1729264"/>
            </a:xfrm>
          </p:grpSpPr>
          <p:sp>
            <p:nvSpPr>
              <p:cNvPr id="17" name="Rectangle 1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8" name="TextBox 1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16" name="&quot;No&quot; Symbol 15"/>
            <p:cNvSpPr/>
            <p:nvPr/>
          </p:nvSpPr>
          <p:spPr>
            <a:xfrm>
              <a:off x="694903" y="2209800"/>
              <a:ext cx="2286000" cy="2286000"/>
            </a:xfrm>
            <a:prstGeom prst="noSmoking">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6" name="Group 6"/>
            <p:cNvGrpSpPr/>
            <p:nvPr/>
          </p:nvGrpSpPr>
          <p:grpSpPr>
            <a:xfrm>
              <a:off x="3733799" y="2514600"/>
              <a:ext cx="1860255"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4" name="TextBox 13"/>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7" name="Group 6"/>
            <p:cNvGrpSpPr/>
            <p:nvPr/>
          </p:nvGrpSpPr>
          <p:grpSpPr>
            <a:xfrm>
              <a:off x="6553199" y="2514600"/>
              <a:ext cx="1860255" cy="1298377"/>
              <a:chOff x="3505200" y="3733800"/>
              <a:chExt cx="1676400" cy="1298377"/>
            </a:xfrm>
          </p:grpSpPr>
          <p:sp>
            <p:nvSpPr>
              <p:cNvPr id="11" name="Rectangle 10"/>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2" name="TextBox 11"/>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8" name="Group 6"/>
            <p:cNvGrpSpPr/>
            <p:nvPr/>
          </p:nvGrpSpPr>
          <p:grpSpPr>
            <a:xfrm>
              <a:off x="5257799" y="4267200"/>
              <a:ext cx="1860255" cy="1298377"/>
              <a:chOff x="3505200" y="3733800"/>
              <a:chExt cx="1676400" cy="1298377"/>
            </a:xfrm>
          </p:grpSpPr>
          <p:sp>
            <p:nvSpPr>
              <p:cNvPr id="9" name="Rectangle 8"/>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sp>
            <p:nvSpPr>
              <p:cNvPr id="10" name="TextBox 9"/>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Interface Segregation</a:t>
            </a:r>
          </a:p>
        </p:txBody>
      </p:sp>
    </p:spTree>
    <p:extLst>
      <p:ext uri="{BB962C8B-B14F-4D97-AF65-F5344CB8AC3E}">
        <p14:creationId xmlns:p14="http://schemas.microsoft.com/office/powerpoint/2010/main" val="35305178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DIP: Dependency Inversion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“A design is rigid if it cannot be easily changed. Such rigidity is due to the fact that a single change to heavily interdependent software begins a cascade of changes in dependent modules.”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p:txBody>
      </p:sp>
    </p:spTree>
    <p:extLst>
      <p:ext uri="{BB962C8B-B14F-4D97-AF65-F5344CB8AC3E}">
        <p14:creationId xmlns:p14="http://schemas.microsoft.com/office/powerpoint/2010/main" val="2384989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00130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19400" y="2819400"/>
            <a:ext cx="3505200" cy="1524000"/>
            <a:chOff x="2819400" y="2819400"/>
            <a:chExt cx="3505200" cy="1524000"/>
          </a:xfrm>
        </p:grpSpPr>
        <p:cxnSp>
          <p:nvCxnSpPr>
            <p:cNvPr id="5" name="Shape 9"/>
            <p:cNvCxnSpPr>
              <a:stCxn id="7" idx="2"/>
              <a:endCxn id="6" idx="1"/>
            </p:cNvCxnSpPr>
            <p:nvPr/>
          </p:nvCxnSpPr>
          <p:spPr>
            <a:xfrm rot="16200000" flipH="1">
              <a:off x="3886200" y="3314700"/>
              <a:ext cx="495300" cy="876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572000" y="36576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sp>
          <p:nvSpPr>
            <p:cNvPr id="7" name="Rectangle 6"/>
            <p:cNvSpPr/>
            <p:nvPr/>
          </p:nvSpPr>
          <p:spPr>
            <a:xfrm>
              <a:off x="2819400" y="2819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3782783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14600" y="2617695"/>
            <a:ext cx="4114800" cy="2971800"/>
            <a:chOff x="2514600" y="2617695"/>
            <a:chExt cx="4114800" cy="2971800"/>
          </a:xfrm>
        </p:grpSpPr>
        <p:sp>
          <p:nvSpPr>
            <p:cNvPr id="5" name="Rectangle 4"/>
            <p:cNvSpPr/>
            <p:nvPr/>
          </p:nvSpPr>
          <p:spPr>
            <a:xfrm>
              <a:off x="4419600" y="3151095"/>
              <a:ext cx="2209800" cy="2438400"/>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hape 15"/>
            <p:cNvCxnSpPr>
              <a:stCxn id="8" idx="2"/>
              <a:endCxn id="7"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IBar</a:t>
              </a:r>
              <a:endParaRPr lang="en-US" dirty="0"/>
            </a:p>
          </p:txBody>
        </p:sp>
        <p:sp>
          <p:nvSpPr>
            <p:cNvPr id="8" name="Rectangle 7"/>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9" name="Rectangle 8"/>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10" name="Shape 21"/>
            <p:cNvCxnSpPr>
              <a:stCxn id="9" idx="0"/>
              <a:endCxn id="7"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2755727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3" name="Group 2"/>
          <p:cNvGrpSpPr/>
          <p:nvPr/>
        </p:nvGrpSpPr>
        <p:grpSpPr>
          <a:xfrm>
            <a:off x="2350570" y="2473572"/>
            <a:ext cx="4278830" cy="2887323"/>
            <a:chOff x="2350570" y="2473572"/>
            <a:chExt cx="4278830" cy="2887323"/>
          </a:xfrm>
        </p:grpSpPr>
        <p:sp>
          <p:nvSpPr>
            <p:cNvPr id="21" name="Rectangle 20"/>
            <p:cNvSpPr/>
            <p:nvPr/>
          </p:nvSpPr>
          <p:spPr>
            <a:xfrm>
              <a:off x="2350570" y="2473572"/>
              <a:ext cx="4278830" cy="1857548"/>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hape 15"/>
            <p:cNvCxnSpPr>
              <a:stCxn id="24" idx="2"/>
              <a:endCxn id="23"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IRoleName</a:t>
              </a:r>
              <a:endParaRPr lang="en-US" dirty="0"/>
            </a:p>
          </p:txBody>
        </p:sp>
        <p:sp>
          <p:nvSpPr>
            <p:cNvPr id="24" name="Rectangle 23"/>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25" name="Rectangle 24"/>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26" name="Shape 21"/>
            <p:cNvCxnSpPr>
              <a:stCxn id="25" idx="0"/>
              <a:endCxn id="23"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731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615" y="1066799"/>
            <a:ext cx="7825154" cy="2342663"/>
          </a:xfrm>
        </p:spPr>
        <p:txBody>
          <a:bodyPr/>
          <a:lstStyle/>
          <a:p>
            <a:pPr eaLnBrk="1" hangingPunct="1">
              <a:buNone/>
            </a:pPr>
            <a:r>
              <a:rPr lang="en-US" dirty="0" smtClean="0"/>
              <a:t>Coupling:</a:t>
            </a:r>
          </a:p>
          <a:p>
            <a:pPr lvl="1" eaLnBrk="1" hangingPunct="1">
              <a:buNone/>
            </a:pPr>
            <a:r>
              <a:rPr lang="en-US" sz="2000" dirty="0" smtClean="0"/>
              <a:t>“The degree to which each program module relies on each one of the other modules” – </a:t>
            </a:r>
            <a:r>
              <a:rPr lang="en-US" sz="2000" dirty="0" smtClean="0">
                <a:hlinkClick r:id="rId3"/>
              </a:rPr>
              <a:t>Wikipedia</a:t>
            </a:r>
          </a:p>
        </p:txBody>
      </p:sp>
      <p:sp>
        <p:nvSpPr>
          <p:cNvPr id="3074" name="Title 1"/>
          <p:cNvSpPr>
            <a:spLocks noGrp="1"/>
          </p:cNvSpPr>
          <p:nvPr>
            <p:ph type="title"/>
          </p:nvPr>
        </p:nvSpPr>
        <p:spPr bwMode="auto">
          <a:xfrm>
            <a:off x="0" y="407987"/>
            <a:ext cx="9144000" cy="1145321"/>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Coupling</a:t>
            </a:r>
          </a:p>
        </p:txBody>
      </p:sp>
      <p:pic>
        <p:nvPicPr>
          <p:cNvPr id="2" name="Picture 1"/>
          <p:cNvPicPr>
            <a:picLocks noChangeAspect="1"/>
          </p:cNvPicPr>
          <p:nvPr/>
        </p:nvPicPr>
        <p:blipFill>
          <a:blip r:embed="rId4"/>
          <a:stretch>
            <a:fillRect/>
          </a:stretch>
        </p:blipFill>
        <p:spPr>
          <a:xfrm>
            <a:off x="1891398" y="3494834"/>
            <a:ext cx="5361204" cy="3199498"/>
          </a:xfrm>
          <a:prstGeom prst="rect">
            <a:avLst/>
          </a:prstGeom>
        </p:spPr>
      </p:pic>
      <p:sp>
        <p:nvSpPr>
          <p:cNvPr id="4" name="TextBox 3"/>
          <p:cNvSpPr txBox="1"/>
          <p:nvPr/>
        </p:nvSpPr>
        <p:spPr>
          <a:xfrm>
            <a:off x="2543240" y="6664814"/>
            <a:ext cx="4057521" cy="215444"/>
          </a:xfrm>
          <a:prstGeom prst="rect">
            <a:avLst/>
          </a:prstGeom>
          <a:noFill/>
        </p:spPr>
        <p:txBody>
          <a:bodyPr wrap="none" rtlCol="0">
            <a:spAutoFit/>
          </a:bodyPr>
          <a:lstStyle/>
          <a:p>
            <a:r>
              <a:rPr lang="en-US" sz="800" dirty="0" smtClean="0"/>
              <a:t>Photo Source: </a:t>
            </a:r>
            <a:r>
              <a:rPr lang="pl-PL" sz="800" dirty="0">
                <a:hlinkClick r:id="rId5"/>
              </a:rPr>
              <a:t>http://www.flickr.com/photos/su-lin/2268003292/sizes/l/in/photostream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1914949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6" name="Group 5"/>
          <p:cNvGrpSpPr/>
          <p:nvPr/>
        </p:nvGrpSpPr>
        <p:grpSpPr>
          <a:xfrm>
            <a:off x="1696580" y="1828800"/>
            <a:ext cx="5838512" cy="4359866"/>
            <a:chOff x="1696580" y="1828800"/>
            <a:chExt cx="5838512" cy="4359866"/>
          </a:xfrm>
        </p:grpSpPr>
        <p:sp>
          <p:nvSpPr>
            <p:cNvPr id="13" name="Rectangle 12"/>
            <p:cNvSpPr/>
            <p:nvPr/>
          </p:nvSpPr>
          <p:spPr>
            <a:xfrm>
              <a:off x="3687910" y="2530289"/>
              <a:ext cx="1866258" cy="1638821"/>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1696580" y="4399109"/>
              <a:ext cx="5838512" cy="1789557"/>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5" name="Group 14"/>
            <p:cNvGrpSpPr/>
            <p:nvPr/>
          </p:nvGrpSpPr>
          <p:grpSpPr>
            <a:xfrm>
              <a:off x="1917736" y="4551510"/>
              <a:ext cx="5396200" cy="1447800"/>
              <a:chOff x="3429000" y="3276600"/>
              <a:chExt cx="4648200" cy="1447800"/>
            </a:xfrm>
          </p:grpSpPr>
          <p:sp>
            <p:nvSpPr>
              <p:cNvPr id="33" name="Rectangle 32"/>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ProcessingService</a:t>
                </a:r>
                <a:endParaRPr lang="en-US" dirty="0"/>
              </a:p>
            </p:txBody>
          </p:sp>
          <p:sp>
            <p:nvSpPr>
              <p:cNvPr id="34" name="Down Arrow Callout 33"/>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IMessageInfoRetriever</a:t>
                </a:r>
                <a:endParaRPr lang="en-US" dirty="0"/>
              </a:p>
            </p:txBody>
          </p:sp>
          <p:sp>
            <p:nvSpPr>
              <p:cNvPr id="35" name="Down Arrow Callout 34"/>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IEmailService</a:t>
                </a:r>
                <a:endParaRPr lang="en-US" dirty="0"/>
              </a:p>
            </p:txBody>
          </p:sp>
        </p:grpSp>
        <p:grpSp>
          <p:nvGrpSpPr>
            <p:cNvPr id="16" name="Group 15"/>
            <p:cNvGrpSpPr/>
            <p:nvPr/>
          </p:nvGrpSpPr>
          <p:grpSpPr>
            <a:xfrm>
              <a:off x="3790668" y="2617955"/>
              <a:ext cx="1676400" cy="1447800"/>
              <a:chOff x="533400" y="4267200"/>
              <a:chExt cx="1676400" cy="1447800"/>
            </a:xfrm>
          </p:grpSpPr>
          <p:sp>
            <p:nvSpPr>
              <p:cNvPr id="31" name="Rectangle 3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32" name="Down Arrow Callout 3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IFileFormat Reader</a:t>
                </a:r>
                <a:endParaRPr lang="en-US" dirty="0"/>
              </a:p>
            </p:txBody>
          </p:sp>
        </p:grpSp>
        <p:sp>
          <p:nvSpPr>
            <p:cNvPr id="17" name="Rectangle 16"/>
            <p:cNvSpPr/>
            <p:nvPr/>
          </p:nvSpPr>
          <p:spPr>
            <a:xfrm>
              <a:off x="56388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8" name="Down Arrow 17"/>
            <p:cNvSpPr/>
            <p:nvPr/>
          </p:nvSpPr>
          <p:spPr>
            <a:xfrm>
              <a:off x="6324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19050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20" name="Down Arrow 19"/>
            <p:cNvSpPr/>
            <p:nvPr/>
          </p:nvSpPr>
          <p:spPr>
            <a:xfrm>
              <a:off x="29718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Snip Single Corner Rectangle 26"/>
            <p:cNvSpPr/>
            <p:nvPr/>
          </p:nvSpPr>
          <p:spPr>
            <a:xfrm>
              <a:off x="4695966"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8" name="Snip Single Corner Rectangle 27"/>
            <p:cNvSpPr/>
            <p:nvPr/>
          </p:nvSpPr>
          <p:spPr>
            <a:xfrm>
              <a:off x="2622522"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9" name="Down Arrow 28"/>
            <p:cNvSpPr/>
            <p:nvPr/>
          </p:nvSpPr>
          <p:spPr>
            <a:xfrm>
              <a:off x="4480023" y="2209800"/>
              <a:ext cx="304800" cy="4081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Down Arrow 29"/>
            <p:cNvSpPr/>
            <p:nvPr/>
          </p:nvSpPr>
          <p:spPr>
            <a:xfrm>
              <a:off x="4038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553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Summarizing Our S.O.L.I.D. Conversion</a:t>
            </a:r>
            <a:endParaRPr lang="en-US" sz="3600" spc="60" dirty="0">
              <a:solidFill>
                <a:schemeClr val="bg1"/>
              </a:solidFill>
              <a:latin typeface="Calibri" pitchFamily="34" charset="0"/>
            </a:endParaRPr>
          </a:p>
        </p:txBody>
      </p:sp>
      <p:sp>
        <p:nvSpPr>
          <p:cNvPr id="9" name="TextBox 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Compare And Contrast The Original Code To The New Code</a:t>
            </a:r>
            <a:endParaRPr lang="en-US" sz="1600" dirty="0">
              <a:solidFill>
                <a:schemeClr val="bg1"/>
              </a:solidFill>
              <a:latin typeface="+mn-lt"/>
            </a:endParaRPr>
          </a:p>
        </p:txBody>
      </p:sp>
    </p:spTree>
    <p:extLst>
      <p:ext uri="{BB962C8B-B14F-4D97-AF65-F5344CB8AC3E}">
        <p14:creationId xmlns:p14="http://schemas.microsoft.com/office/powerpoint/2010/main" val="1934294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2286000"/>
            <a:ext cx="1676400" cy="3509665"/>
            <a:chOff x="304800" y="2286000"/>
            <a:chExt cx="1676400" cy="3509665"/>
          </a:xfrm>
        </p:grpSpPr>
        <p:grpSp>
          <p:nvGrpSpPr>
            <p:cNvPr id="5" name="Group 4"/>
            <p:cNvGrpSpPr/>
            <p:nvPr/>
          </p:nvGrpSpPr>
          <p:grpSpPr>
            <a:xfrm>
              <a:off x="304800" y="2286000"/>
              <a:ext cx="1676400" cy="2590800"/>
              <a:chOff x="3733800" y="2590800"/>
              <a:chExt cx="1676400" cy="2590800"/>
            </a:xfrm>
          </p:grpSpPr>
          <p:grpSp>
            <p:nvGrpSpPr>
              <p:cNvPr id="7" name="Group 7"/>
              <p:cNvGrpSpPr/>
              <p:nvPr/>
            </p:nvGrpSpPr>
            <p:grpSpPr>
              <a:xfrm>
                <a:off x="3733800" y="2590800"/>
                <a:ext cx="1676400" cy="2590800"/>
                <a:chOff x="1219200" y="2667000"/>
                <a:chExt cx="1676400" cy="2590800"/>
              </a:xfrm>
            </p:grpSpPr>
            <p:sp>
              <p:nvSpPr>
                <p:cNvPr id="9" name="Rectangle 8"/>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Sending App</a:t>
                  </a:r>
                  <a:endParaRPr lang="en-US" dirty="0"/>
                </a:p>
              </p:txBody>
            </p:sp>
            <p:sp>
              <p:nvSpPr>
                <p:cNvPr id="10" name="Snip Single Corner Rectangle 9"/>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a:t>
                  </a:r>
                  <a:endParaRPr lang="en-US" dirty="0"/>
                </a:p>
              </p:txBody>
            </p:sp>
          </p:grpSp>
          <p:cxnSp>
            <p:nvCxnSpPr>
              <p:cNvPr id="8" name="Elbow Connector 7"/>
              <p:cNvCxnSpPr>
                <a:stCxn id="10" idx="3"/>
                <a:endCxn id="9" idx="2"/>
              </p:cNvCxnSpPr>
              <p:nvPr/>
            </p:nvCxnSpPr>
            <p:spPr>
              <a:xfrm rot="5400000" flipH="1" flipV="1">
                <a:off x="4267200" y="3886200"/>
                <a:ext cx="6096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609600" y="5334000"/>
              <a:ext cx="1009828"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latin typeface="+mn-lt"/>
                </a:rPr>
                <a:t>Before</a:t>
              </a:r>
            </a:p>
          </p:txBody>
        </p:sp>
      </p:grpSp>
      <p:grpSp>
        <p:nvGrpSpPr>
          <p:cNvPr id="35" name="Group 34"/>
          <p:cNvGrpSpPr/>
          <p:nvPr/>
        </p:nvGrpSpPr>
        <p:grpSpPr>
          <a:xfrm>
            <a:off x="2895600" y="2026024"/>
            <a:ext cx="5715000" cy="3841376"/>
            <a:chOff x="2895600" y="2026024"/>
            <a:chExt cx="5715000" cy="3841376"/>
          </a:xfrm>
        </p:grpSpPr>
        <p:sp>
          <p:nvSpPr>
            <p:cNvPr id="14" name="Rectangle 13"/>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15" name="Down Arrow Callout 14"/>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16" name="Down Arrow Callout 15"/>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17" name="Rectangle 16"/>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18" name="Snip Single Corner Rectangle 17"/>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9" name="Snip Single Corner Rectangle 18"/>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20" name="Elbow Connector 19"/>
            <p:cNvCxnSpPr>
              <a:stCxn id="18" idx="0"/>
              <a:endCxn id="22" idx="1"/>
            </p:cNvCxnSpPr>
            <p:nvPr/>
          </p:nvCxnSpPr>
          <p:spPr>
            <a:xfrm>
              <a:off x="41282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19" idx="0"/>
              <a:endCxn id="22" idx="1"/>
            </p:cNvCxnSpPr>
            <p:nvPr/>
          </p:nvCxnSpPr>
          <p:spPr>
            <a:xfrm>
              <a:off x="41282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23" name="Elbow Connector 22"/>
            <p:cNvCxnSpPr>
              <a:stCxn id="24" idx="3"/>
              <a:endCxn id="17" idx="1"/>
            </p:cNvCxnSpPr>
            <p:nvPr/>
          </p:nvCxnSpPr>
          <p:spPr>
            <a:xfrm flipV="1">
              <a:off x="72098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25" name="Elbow Connector 24"/>
            <p:cNvCxnSpPr>
              <a:stCxn id="22" idx="3"/>
              <a:endCxn id="24" idx="1"/>
            </p:cNvCxnSpPr>
            <p:nvPr/>
          </p:nvCxnSpPr>
          <p:spPr>
            <a:xfrm>
              <a:off x="57531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6" name="Can 25"/>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27" name="Elbow Connector 26"/>
            <p:cNvCxnSpPr>
              <a:stCxn id="26" idx="4"/>
              <a:endCxn id="28" idx="1"/>
            </p:cNvCxnSpPr>
            <p:nvPr/>
          </p:nvCxnSpPr>
          <p:spPr>
            <a:xfrm>
              <a:off x="55289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9" name="Elbow Connector 28"/>
            <p:cNvCxnSpPr>
              <a:stCxn id="28" idx="3"/>
              <a:endCxn id="17" idx="1"/>
            </p:cNvCxnSpPr>
            <p:nvPr/>
          </p:nvCxnSpPr>
          <p:spPr>
            <a:xfrm>
              <a:off x="72098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31" name="Rectangle 30"/>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32" name="Elbow Connector 31"/>
            <p:cNvCxnSpPr>
              <a:stCxn id="31" idx="3"/>
              <a:endCxn id="30" idx="1"/>
            </p:cNvCxnSpPr>
            <p:nvPr/>
          </p:nvCxnSpPr>
          <p:spPr>
            <a:xfrm>
              <a:off x="72098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3886200" y="5334000"/>
            <a:ext cx="817724"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latin typeface="+mn-lt"/>
              </a:rPr>
              <a:t>After</a:t>
            </a:r>
          </a:p>
        </p:txBody>
      </p:sp>
      <p:cxnSp>
        <p:nvCxnSpPr>
          <p:cNvPr id="33" name="Straight Connector 32"/>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sp>
        <p:nvSpPr>
          <p:cNvPr id="3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What Did We DO?</a:t>
            </a:r>
          </a:p>
        </p:txBody>
      </p:sp>
    </p:spTree>
    <p:extLst>
      <p:ext uri="{BB962C8B-B14F-4D97-AF65-F5344CB8AC3E}">
        <p14:creationId xmlns:p14="http://schemas.microsoft.com/office/powerpoint/2010/main" val="1690163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714500" y="2026024"/>
            <a:ext cx="5715000" cy="3841376"/>
            <a:chOff x="1714500" y="2026024"/>
            <a:chExt cx="5715000" cy="3841376"/>
          </a:xfrm>
        </p:grpSpPr>
        <p:sp>
          <p:nvSpPr>
            <p:cNvPr id="5" name="Rectangle 4"/>
            <p:cNvSpPr/>
            <p:nvPr/>
          </p:nvSpPr>
          <p:spPr>
            <a:xfrm>
              <a:off x="23241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6" name="Down Arrow Callout 5"/>
            <p:cNvSpPr/>
            <p:nvPr/>
          </p:nvSpPr>
          <p:spPr>
            <a:xfrm>
              <a:off x="23241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7" name="Down Arrow Callout 6"/>
            <p:cNvSpPr/>
            <p:nvPr/>
          </p:nvSpPr>
          <p:spPr>
            <a:xfrm>
              <a:off x="43770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IEmailSender</a:t>
              </a:r>
              <a:endParaRPr lang="en-US" sz="1200" dirty="0"/>
            </a:p>
          </p:txBody>
        </p:sp>
        <p:sp>
          <p:nvSpPr>
            <p:cNvPr id="8" name="Rectangle 7"/>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9" name="Snip Single Corner Rectangle 8"/>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0" name="Snip Single Corner Rectangle 9"/>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1" name="Elbow Connector 10"/>
            <p:cNvCxnSpPr>
              <a:stCxn id="9" idx="0"/>
              <a:endCxn id="13"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2" name="Elbow Connector 11"/>
            <p:cNvCxnSpPr>
              <a:stCxn id="10" idx="0"/>
              <a:endCxn id="13"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4" name="Elbow Connector 13"/>
            <p:cNvCxnSpPr>
              <a:stCxn id="15" idx="3"/>
              <a:endCxn id="8"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47961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6" name="Elbow Connector 15"/>
            <p:cNvCxnSpPr>
              <a:stCxn id="13" idx="3"/>
              <a:endCxn id="15"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Can 16"/>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8" name="Elbow Connector 17"/>
            <p:cNvCxnSpPr>
              <a:stCxn id="17" idx="4"/>
              <a:endCxn id="19"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7961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0" name="Elbow Connector 19"/>
            <p:cNvCxnSpPr>
              <a:stCxn id="19" idx="3"/>
              <a:endCxn id="8"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2" name="Rectangle 21"/>
            <p:cNvSpPr/>
            <p:nvPr/>
          </p:nvSpPr>
          <p:spPr>
            <a:xfrm>
              <a:off x="47961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23" name="Elbow Connector 22"/>
            <p:cNvCxnSpPr>
              <a:stCxn id="22" idx="3"/>
              <a:endCxn id="21"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Coupling</a:t>
            </a:r>
          </a:p>
        </p:txBody>
      </p:sp>
    </p:spTree>
    <p:extLst>
      <p:ext uri="{BB962C8B-B14F-4D97-AF65-F5344CB8AC3E}">
        <p14:creationId xmlns:p14="http://schemas.microsoft.com/office/powerpoint/2010/main" val="1738943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Cohesion</a:t>
            </a:r>
          </a:p>
        </p:txBody>
      </p:sp>
      <p:grpSp>
        <p:nvGrpSpPr>
          <p:cNvPr id="2" name="Group 1"/>
          <p:cNvGrpSpPr/>
          <p:nvPr/>
        </p:nvGrpSpPr>
        <p:grpSpPr>
          <a:xfrm>
            <a:off x="1714500" y="2026024"/>
            <a:ext cx="5715000" cy="3841376"/>
            <a:chOff x="1714500" y="2026024"/>
            <a:chExt cx="5715000" cy="3841376"/>
          </a:xfrm>
        </p:grpSpPr>
        <p:sp>
          <p:nvSpPr>
            <p:cNvPr id="27" name="Rectangle 26"/>
            <p:cNvSpPr/>
            <p:nvPr/>
          </p:nvSpPr>
          <p:spPr>
            <a:xfrm>
              <a:off x="23241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EmailProcessingService</a:t>
              </a:r>
              <a:endParaRPr lang="en-US" sz="1200" dirty="0"/>
            </a:p>
          </p:txBody>
        </p:sp>
        <p:sp>
          <p:nvSpPr>
            <p:cNvPr id="28" name="Down Arrow Callout 27"/>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29" name="Down Arrow Callout 28"/>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30" name="Rectangle 29"/>
            <p:cNvSpPr/>
            <p:nvPr/>
          </p:nvSpPr>
          <p:spPr>
            <a:xfrm>
              <a:off x="61968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31" name="Snip Single Corner Rectangle 30"/>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32" name="Snip Single Corner Rectangle 31"/>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33" name="Elbow Connector 32"/>
            <p:cNvCxnSpPr>
              <a:stCxn id="31" idx="0"/>
              <a:endCxn id="35"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4" name="Elbow Connector 33"/>
            <p:cNvCxnSpPr>
              <a:stCxn id="32" idx="0"/>
              <a:endCxn id="35"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33393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36" name="Elbow Connector 35"/>
            <p:cNvCxnSpPr>
              <a:stCxn id="37" idx="3"/>
              <a:endCxn id="30"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47961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38" name="Elbow Connector 37"/>
            <p:cNvCxnSpPr>
              <a:stCxn id="35" idx="3"/>
              <a:endCxn id="37"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9" name="Can 38"/>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40" name="Elbow Connector 39"/>
            <p:cNvCxnSpPr>
              <a:stCxn id="39" idx="4"/>
              <a:endCxn id="41"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47961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42" name="Elbow Connector 41"/>
            <p:cNvCxnSpPr>
              <a:stCxn id="41" idx="3"/>
              <a:endCxn id="30"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1968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44" name="Rectangle 43"/>
            <p:cNvSpPr/>
            <p:nvPr/>
          </p:nvSpPr>
          <p:spPr>
            <a:xfrm>
              <a:off x="47961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EmailService</a:t>
              </a:r>
              <a:endParaRPr lang="en-US" sz="1200" dirty="0"/>
            </a:p>
          </p:txBody>
        </p:sp>
        <p:cxnSp>
          <p:nvCxnSpPr>
            <p:cNvPr id="45" name="Elbow Connector 44"/>
            <p:cNvCxnSpPr>
              <a:stCxn id="44" idx="3"/>
              <a:endCxn id="43"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8822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Encapsulation</a:t>
            </a:r>
          </a:p>
        </p:txBody>
      </p:sp>
      <p:grpSp>
        <p:nvGrpSpPr>
          <p:cNvPr id="2" name="Group 1"/>
          <p:cNvGrpSpPr/>
          <p:nvPr/>
        </p:nvGrpSpPr>
        <p:grpSpPr>
          <a:xfrm>
            <a:off x="1714500" y="2026024"/>
            <a:ext cx="5715000" cy="3841376"/>
            <a:chOff x="1714500" y="2026024"/>
            <a:chExt cx="5715000" cy="3841376"/>
          </a:xfrm>
        </p:grpSpPr>
        <p:sp>
          <p:nvSpPr>
            <p:cNvPr id="4" name="Rectangle 3"/>
            <p:cNvSpPr/>
            <p:nvPr/>
          </p:nvSpPr>
          <p:spPr>
            <a:xfrm>
              <a:off x="23241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t>EmailProcessingService</a:t>
              </a:r>
              <a:endParaRPr lang="en-US" sz="1200" dirty="0"/>
            </a:p>
          </p:txBody>
        </p:sp>
        <p:sp>
          <p:nvSpPr>
            <p:cNvPr id="5" name="Down Arrow Callout 4"/>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6" name="Down Arrow Callout 5"/>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7" name="Rectangle 6"/>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8" name="Snip Single Corner Rectangle 7"/>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9" name="Snip Single Corner Rectangle 8"/>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0" name="Elbow Connector 9"/>
            <p:cNvCxnSpPr>
              <a:stCxn id="8" idx="0"/>
              <a:endCxn id="12"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9" idx="0"/>
              <a:endCxn id="12"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3" name="Elbow Connector 12"/>
            <p:cNvCxnSpPr>
              <a:stCxn id="14" idx="3"/>
              <a:endCxn id="7"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961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5" name="Elbow Connector 14"/>
            <p:cNvCxnSpPr>
              <a:stCxn id="12" idx="3"/>
              <a:endCxn id="14"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Can 15"/>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7" name="Elbow Connector 16"/>
            <p:cNvCxnSpPr>
              <a:stCxn id="16" idx="4"/>
              <a:endCxn id="18"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47961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19" name="Elbow Connector 18"/>
            <p:cNvCxnSpPr>
              <a:stCxn id="18" idx="3"/>
              <a:endCxn id="7"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1" name="Rectangle 20"/>
            <p:cNvSpPr/>
            <p:nvPr/>
          </p:nvSpPr>
          <p:spPr>
            <a:xfrm>
              <a:off x="47961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EmailService</a:t>
              </a:r>
              <a:endParaRPr lang="en-US" sz="1200" dirty="0"/>
            </a:p>
          </p:txBody>
        </p:sp>
        <p:cxnSp>
          <p:nvCxnSpPr>
            <p:cNvPr id="22" name="Elbow Connector 21"/>
            <p:cNvCxnSpPr>
              <a:stCxn id="21" idx="3"/>
              <a:endCxn id="20"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652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20" name="Rectangle 19"/>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8"/>
          <p:cNvSpPr>
            <a:spLocks noGrp="1" noChangeArrowheads="1"/>
          </p:cNvSpPr>
          <p:nvPr>
            <p:ph type="title" idx="4294967295"/>
          </p:nvPr>
        </p:nvSpPr>
        <p:spPr bwMode="auto">
          <a:xfrm>
            <a:off x="0" y="445432"/>
            <a:ext cx="8915400" cy="673756"/>
          </a:xfrm>
          <a:prstGeom prst="rect">
            <a:avLst/>
          </a:prstGeom>
          <a:noFill/>
          <a:ln>
            <a:miter lim="800000"/>
            <a:headEnd/>
            <a:tailEnd/>
          </a:ln>
        </p:spPr>
        <p:txBody>
          <a:bodyPr>
            <a:normAutofit/>
          </a:bodyPr>
          <a:lstStyle/>
          <a:p>
            <a:pPr eaLnBrk="1" hangingPunct="1"/>
            <a:r>
              <a:rPr lang="en-US" sz="3600" dirty="0" smtClean="0">
                <a:solidFill>
                  <a:schemeClr val="bg1"/>
                </a:solidFill>
              </a:rPr>
              <a:t>Additional Resources</a:t>
            </a:r>
          </a:p>
        </p:txBody>
      </p:sp>
      <p:sp>
        <p:nvSpPr>
          <p:cNvPr id="5128" name="Rectangle 9"/>
          <p:cNvSpPr>
            <a:spLocks noGrp="1" noChangeArrowheads="1"/>
          </p:cNvSpPr>
          <p:nvPr>
            <p:ph idx="4294967295"/>
          </p:nvPr>
        </p:nvSpPr>
        <p:spPr>
          <a:xfrm>
            <a:off x="514350" y="1142999"/>
            <a:ext cx="8229600" cy="3425051"/>
          </a:xfrm>
        </p:spPr>
        <p:txBody>
          <a:bodyPr>
            <a:noAutofit/>
          </a:bodyPr>
          <a:lstStyle/>
          <a:p>
            <a:pPr eaLnBrk="1" hangingPunct="1">
              <a:lnSpc>
                <a:spcPct val="80000"/>
              </a:lnSpc>
              <a:buNone/>
            </a:pPr>
            <a:r>
              <a:rPr lang="en-US" sz="2000" dirty="0" smtClean="0">
                <a:solidFill>
                  <a:schemeClr val="bg1"/>
                </a:solidFill>
              </a:rPr>
              <a:t>Uncle Bob’s Principle Of Object Oriented Development: </a:t>
            </a:r>
          </a:p>
          <a:p>
            <a:pPr eaLnBrk="1" hangingPunct="1">
              <a:lnSpc>
                <a:spcPct val="80000"/>
              </a:lnSpc>
              <a:buNone/>
            </a:pPr>
            <a:r>
              <a:rPr lang="en-US" sz="2000" dirty="0">
                <a:solidFill>
                  <a:schemeClr val="bg1"/>
                </a:solidFill>
              </a:rPr>
              <a:t>	</a:t>
            </a:r>
            <a:r>
              <a:rPr lang="en-US" sz="2000" dirty="0" smtClean="0">
                <a:solidFill>
                  <a:srgbClr val="292934"/>
                </a:solidFill>
              </a:rPr>
              <a:t>http://butunclebob.com/ArticleS.UncleBob.PrinciplesOfOod</a:t>
            </a:r>
          </a:p>
          <a:p>
            <a:pPr eaLnBrk="1" hangingPunct="1">
              <a:lnSpc>
                <a:spcPct val="80000"/>
              </a:lnSpc>
              <a:buNone/>
            </a:pPr>
            <a:endParaRPr lang="en-US" sz="2000" dirty="0" smtClean="0">
              <a:solidFill>
                <a:schemeClr val="bg1"/>
              </a:solidFill>
            </a:endParaRPr>
          </a:p>
          <a:p>
            <a:pPr eaLnBrk="1" hangingPunct="1">
              <a:lnSpc>
                <a:spcPct val="80000"/>
              </a:lnSpc>
              <a:buNone/>
            </a:pPr>
            <a:r>
              <a:rPr lang="en-US" sz="2000" dirty="0" smtClean="0">
                <a:solidFill>
                  <a:schemeClr val="bg1"/>
                </a:solidFill>
              </a:rPr>
              <a:t>Pablo’s Topic Of The Month</a:t>
            </a:r>
            <a:r>
              <a:rPr lang="en-US" sz="2000" dirty="0">
                <a:solidFill>
                  <a:schemeClr val="bg1"/>
                </a:solidFill>
              </a:rPr>
              <a:t> </a:t>
            </a:r>
            <a:r>
              <a:rPr lang="en-US" sz="2000" dirty="0" smtClean="0">
                <a:solidFill>
                  <a:schemeClr val="bg1"/>
                </a:solidFill>
              </a:rPr>
              <a:t>on SOLID, SOLID E-Book, and more</a:t>
            </a:r>
          </a:p>
          <a:p>
            <a:pPr eaLnBrk="1" hangingPunct="1">
              <a:lnSpc>
                <a:spcPct val="80000"/>
              </a:lnSpc>
              <a:buNone/>
            </a:pPr>
            <a:r>
              <a:rPr lang="en-US" sz="2000" dirty="0">
                <a:solidFill>
                  <a:schemeClr val="bg1"/>
                </a:solidFill>
              </a:rPr>
              <a:t>	</a:t>
            </a:r>
            <a:r>
              <a:rPr lang="en-US" sz="2000" dirty="0" smtClean="0"/>
              <a:t>http://</a:t>
            </a:r>
            <a:r>
              <a:rPr lang="en-US" sz="2000" dirty="0" err="1" smtClean="0"/>
              <a:t>lostechies.com</a:t>
            </a:r>
            <a:endParaRPr lang="en-US" sz="2000" dirty="0" smtClean="0"/>
          </a:p>
          <a:p>
            <a:pPr>
              <a:lnSpc>
                <a:spcPct val="80000"/>
              </a:lnSpc>
              <a:buNone/>
            </a:pPr>
            <a:endParaRPr lang="en-US" sz="2000" dirty="0">
              <a:solidFill>
                <a:schemeClr val="bg1"/>
              </a:solidFill>
            </a:endParaRPr>
          </a:p>
          <a:p>
            <a:pPr>
              <a:lnSpc>
                <a:spcPct val="80000"/>
              </a:lnSpc>
              <a:buNone/>
            </a:pPr>
            <a:r>
              <a:rPr lang="en-US" sz="2000" dirty="0" smtClean="0">
                <a:solidFill>
                  <a:schemeClr val="bg1"/>
                </a:solidFill>
              </a:rPr>
              <a:t>SOLID Software Development in CODE Magazine</a:t>
            </a:r>
            <a:endParaRPr lang="en-US" sz="2000" dirty="0">
              <a:solidFill>
                <a:schemeClr val="bg1"/>
              </a:solidFill>
            </a:endParaRPr>
          </a:p>
          <a:p>
            <a:pPr lvl="1">
              <a:lnSpc>
                <a:spcPct val="80000"/>
              </a:lnSpc>
              <a:buNone/>
            </a:pPr>
            <a:r>
              <a:rPr lang="pl-PL" dirty="0">
                <a:solidFill>
                  <a:srgbClr val="292934"/>
                </a:solidFill>
              </a:rPr>
              <a:t>http://www.code-magazine.com/article.aspx?quickid=</a:t>
            </a:r>
            <a:r>
              <a:rPr lang="pl-PL" dirty="0" smtClean="0">
                <a:solidFill>
                  <a:srgbClr val="292934"/>
                </a:solidFill>
              </a:rPr>
              <a:t>1001061</a:t>
            </a:r>
            <a:endParaRPr lang="en-US" dirty="0">
              <a:solidFill>
                <a:srgbClr val="292934"/>
              </a:solidFill>
            </a:endParaRPr>
          </a:p>
          <a:p>
            <a:pPr>
              <a:lnSpc>
                <a:spcPct val="80000"/>
              </a:lnSpc>
              <a:buNone/>
            </a:pPr>
            <a:endParaRPr lang="en-US" sz="2000" dirty="0" smtClean="0">
              <a:solidFill>
                <a:schemeClr val="bg1"/>
              </a:solidFill>
            </a:endParaRPr>
          </a:p>
          <a:p>
            <a:pPr>
              <a:lnSpc>
                <a:spcPct val="80000"/>
              </a:lnSpc>
              <a:buNone/>
            </a:pPr>
            <a:r>
              <a:rPr lang="en-US" sz="2000" dirty="0" smtClean="0">
                <a:solidFill>
                  <a:schemeClr val="bg1"/>
                </a:solidFill>
              </a:rPr>
              <a:t>Agile </a:t>
            </a:r>
            <a:r>
              <a:rPr lang="en-US" sz="2000" dirty="0">
                <a:solidFill>
                  <a:schemeClr val="bg1"/>
                </a:solidFill>
              </a:rPr>
              <a:t>Principles, Patterns, And Practices In C#</a:t>
            </a:r>
          </a:p>
          <a:p>
            <a:pPr>
              <a:lnSpc>
                <a:spcPct val="80000"/>
              </a:lnSpc>
              <a:buNone/>
            </a:pPr>
            <a:r>
              <a:rPr lang="en-US" sz="2000" dirty="0">
                <a:solidFill>
                  <a:srgbClr val="292934"/>
                </a:solidFill>
              </a:rPr>
              <a:t>	by Robert </a:t>
            </a:r>
            <a:r>
              <a:rPr lang="en-US" sz="2000" dirty="0" smtClean="0">
                <a:solidFill>
                  <a:srgbClr val="292934"/>
                </a:solidFill>
              </a:rPr>
              <a:t>and </a:t>
            </a:r>
            <a:r>
              <a:rPr lang="en-US" sz="2000" dirty="0">
                <a:solidFill>
                  <a:srgbClr val="292934"/>
                </a:solidFill>
              </a:rPr>
              <a:t>Micah </a:t>
            </a:r>
            <a:r>
              <a:rPr lang="en-US" sz="2000" dirty="0" smtClean="0">
                <a:solidFill>
                  <a:srgbClr val="292934"/>
                </a:solidFill>
              </a:rPr>
              <a:t>Martin, published by Prentice Hall</a:t>
            </a:r>
            <a:endParaRPr lang="en-US" sz="2000" dirty="0">
              <a:solidFill>
                <a:srgbClr val="292934"/>
              </a:solidFill>
            </a:endParaRPr>
          </a:p>
        </p:txBody>
      </p:sp>
      <p:sp>
        <p:nvSpPr>
          <p:cNvPr id="7" name="Rectangle 9"/>
          <p:cNvSpPr txBox="1">
            <a:spLocks noChangeArrowheads="1"/>
          </p:cNvSpPr>
          <p:nvPr/>
        </p:nvSpPr>
        <p:spPr>
          <a:xfrm>
            <a:off x="112713" y="4885893"/>
            <a:ext cx="4427298" cy="1781175"/>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80000"/>
              </a:lnSpc>
              <a:buFont typeface="Arial" charset="0"/>
              <a:buNone/>
            </a:pPr>
            <a:r>
              <a:rPr lang="en-US" sz="1800" dirty="0" smtClean="0">
                <a:solidFill>
                  <a:schemeClr val="bg1"/>
                </a:solidFill>
              </a:rPr>
              <a:t>All </a:t>
            </a:r>
            <a:r>
              <a:rPr lang="en-US" sz="1800" smtClean="0">
                <a:solidFill>
                  <a:schemeClr val="bg1"/>
                </a:solidFill>
              </a:rPr>
              <a:t>Materials Courtesy of:</a:t>
            </a:r>
          </a:p>
          <a:p>
            <a:pPr>
              <a:lnSpc>
                <a:spcPct val="80000"/>
              </a:lnSpc>
              <a:buFont typeface="Arial" charset="0"/>
              <a:buNone/>
            </a:pPr>
            <a:r>
              <a:rPr lang="en-US" sz="1800" dirty="0" err="1" smtClean="0">
                <a:solidFill>
                  <a:schemeClr val="bg1"/>
                </a:solidFill>
              </a:rPr>
              <a:t>Derick</a:t>
            </a:r>
            <a:r>
              <a:rPr lang="en-US" sz="1800" dirty="0" smtClean="0">
                <a:solidFill>
                  <a:schemeClr val="bg1"/>
                </a:solidFill>
              </a:rPr>
              <a:t> Bailey  -  Independent Consultant</a:t>
            </a:r>
            <a:endParaRPr lang="en-US" sz="1800" dirty="0" smtClean="0">
              <a:solidFill>
                <a:schemeClr val="bg1"/>
              </a:solidFill>
            </a:endParaRPr>
          </a:p>
          <a:p>
            <a:pPr>
              <a:lnSpc>
                <a:spcPct val="80000"/>
              </a:lnSpc>
              <a:buFont typeface="Arial" charset="0"/>
              <a:buNone/>
            </a:pPr>
            <a:r>
              <a:rPr lang="en-US" sz="1800" dirty="0" smtClean="0">
                <a:solidFill>
                  <a:schemeClr val="bg1"/>
                </a:solidFill>
              </a:rPr>
              <a:t>Muted Solutions, LLC</a:t>
            </a:r>
          </a:p>
          <a:p>
            <a:pPr>
              <a:lnSpc>
                <a:spcPct val="80000"/>
              </a:lnSpc>
              <a:buFont typeface="Arial" charset="0"/>
              <a:buNone/>
            </a:pPr>
            <a:endParaRPr lang="en-US" sz="1800" dirty="0" smtClean="0">
              <a:solidFill>
                <a:schemeClr val="bg1"/>
              </a:solidFill>
            </a:endParaRPr>
          </a:p>
          <a:p>
            <a:pPr>
              <a:lnSpc>
                <a:spcPct val="80000"/>
              </a:lnSpc>
              <a:buFont typeface="Arial" pitchFamily="34" charset="0"/>
              <a:buNone/>
            </a:pPr>
            <a:r>
              <a:rPr lang="en-US" sz="1800" dirty="0" smtClean="0">
                <a:solidFill>
                  <a:schemeClr val="bg1"/>
                </a:solidFill>
              </a:rPr>
              <a:t>WWW: </a:t>
            </a:r>
          </a:p>
          <a:p>
            <a:pPr>
              <a:lnSpc>
                <a:spcPct val="80000"/>
              </a:lnSpc>
              <a:buFont typeface="Arial" pitchFamily="34" charset="0"/>
              <a:buNone/>
            </a:pPr>
            <a:r>
              <a:rPr lang="en-US" sz="1800" dirty="0" smtClean="0">
                <a:solidFill>
                  <a:schemeClr val="bg1"/>
                </a:solidFill>
              </a:rPr>
              <a:t>    mutedsolutions.com</a:t>
            </a:r>
          </a:p>
          <a:p>
            <a:pPr>
              <a:lnSpc>
                <a:spcPct val="80000"/>
              </a:lnSpc>
              <a:buFont typeface="Arial" pitchFamily="34" charset="0"/>
              <a:buNone/>
            </a:pPr>
            <a:r>
              <a:rPr lang="en-US" sz="1800" dirty="0" smtClean="0">
                <a:solidFill>
                  <a:schemeClr val="bg1"/>
                </a:solidFill>
              </a:rPr>
              <a:t>    derickbailey.lostechies.com</a:t>
            </a:r>
            <a:endParaRPr lang="en-US" sz="1800" dirty="0" smtClean="0">
              <a:solidFill>
                <a:schemeClr val="bg1"/>
              </a:solidFill>
            </a:endParaRPr>
          </a:p>
        </p:txBody>
      </p:sp>
      <p:sp>
        <p:nvSpPr>
          <p:cNvPr id="2" name="Rectangle 1"/>
          <p:cNvSpPr/>
          <p:nvPr/>
        </p:nvSpPr>
        <p:spPr>
          <a:xfrm>
            <a:off x="5544690" y="4885893"/>
            <a:ext cx="3475485" cy="1421928"/>
          </a:xfrm>
          <a:prstGeom prst="rect">
            <a:avLst/>
          </a:prstGeom>
        </p:spPr>
        <p:txBody>
          <a:bodyPr wrap="square">
            <a:spAutoFit/>
          </a:bodyPr>
          <a:lstStyle/>
          <a:p>
            <a:pPr>
              <a:lnSpc>
                <a:spcPct val="80000"/>
              </a:lnSpc>
              <a:buFont typeface="Arial" charset="0"/>
              <a:buNone/>
            </a:pPr>
            <a:r>
              <a:rPr lang="en-US" dirty="0" smtClean="0">
                <a:solidFill>
                  <a:schemeClr val="bg1"/>
                </a:solidFill>
              </a:rPr>
              <a:t>Email</a:t>
            </a:r>
            <a:r>
              <a:rPr lang="en-US" dirty="0">
                <a:solidFill>
                  <a:schemeClr val="bg1"/>
                </a:solidFill>
              </a:rPr>
              <a:t>: </a:t>
            </a:r>
            <a:endParaRPr lang="en-US" dirty="0" smtClean="0">
              <a:solidFill>
                <a:schemeClr val="bg1"/>
              </a:solidFill>
            </a:endParaRPr>
          </a:p>
          <a:p>
            <a:pPr>
              <a:lnSpc>
                <a:spcPct val="80000"/>
              </a:lnSpc>
              <a:buFont typeface="Arial" charset="0"/>
              <a:buNone/>
            </a:pPr>
            <a:r>
              <a:rPr lang="en-US" dirty="0" smtClean="0">
                <a:solidFill>
                  <a:schemeClr val="bg1"/>
                </a:solidFill>
              </a:rPr>
              <a:t>    derick</a:t>
            </a:r>
            <a:r>
              <a:rPr lang="en-US" dirty="0">
                <a:solidFill>
                  <a:schemeClr val="bg1"/>
                </a:solidFill>
              </a:rPr>
              <a:t>@</a:t>
            </a:r>
            <a:r>
              <a:rPr lang="en-US" dirty="0" smtClean="0">
                <a:solidFill>
                  <a:schemeClr val="bg1"/>
                </a:solidFill>
              </a:rPr>
              <a:t>mutedsolutions.com</a:t>
            </a: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smtClean="0">
                <a:solidFill>
                  <a:schemeClr val="bg1"/>
                </a:solidFill>
              </a:rPr>
              <a:t>derick</a:t>
            </a:r>
            <a:r>
              <a:rPr lang="en-US" dirty="0" err="1">
                <a:solidFill>
                  <a:schemeClr val="bg1"/>
                </a:solidFill>
              </a:rPr>
              <a:t>@derickbailey.com</a:t>
            </a:r>
            <a:endParaRPr lang="en-US" dirty="0">
              <a:solidFill>
                <a:schemeClr val="bg1"/>
              </a:solidFill>
            </a:endParaRPr>
          </a:p>
          <a:p>
            <a:pPr lvl="1">
              <a:lnSpc>
                <a:spcPct val="80000"/>
              </a:lnSpc>
              <a:buFont typeface="Arial" charset="0"/>
              <a:buNone/>
            </a:pPr>
            <a:endParaRPr lang="en-US" dirty="0">
              <a:solidFill>
                <a:schemeClr val="bg1"/>
              </a:solidFill>
            </a:endParaRPr>
          </a:p>
          <a:p>
            <a:pPr>
              <a:lnSpc>
                <a:spcPct val="80000"/>
              </a:lnSpc>
              <a:buFont typeface="Arial" charset="0"/>
              <a:buNone/>
            </a:pPr>
            <a:r>
              <a:rPr lang="en-US" dirty="0">
                <a:solidFill>
                  <a:schemeClr val="bg1"/>
                </a:solidFill>
              </a:rPr>
              <a:t>Twitter: </a:t>
            </a:r>
            <a:endParaRPr lang="en-US" dirty="0" smtClean="0">
              <a:solidFill>
                <a:schemeClr val="bg1"/>
              </a:solidFill>
            </a:endParaRP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a:solidFill>
                  <a:schemeClr val="bg1"/>
                </a:solidFill>
              </a:rPr>
              <a:t>derickbailey</a:t>
            </a:r>
            <a:endParaRPr lang="en-US" dirty="0">
              <a:solidFill>
                <a:schemeClr val="bg1"/>
              </a:solidFill>
            </a:endParaRPr>
          </a:p>
        </p:txBody>
      </p:sp>
      <p:sp>
        <p:nvSpPr>
          <p:cNvPr id="9" name="TextBox 16"/>
          <p:cNvSpPr txBox="1">
            <a:spLocks noChangeArrowheads="1"/>
          </p:cNvSpPr>
          <p:nvPr/>
        </p:nvSpPr>
        <p:spPr bwMode="auto">
          <a:xfrm>
            <a:off x="2819400" y="6581775"/>
            <a:ext cx="3429000" cy="276999"/>
          </a:xfrm>
          <a:prstGeom prst="rect">
            <a:avLst/>
          </a:prstGeom>
          <a:ln w="12700" cmpd="sng">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sz="1200" dirty="0" smtClean="0">
                <a:solidFill>
                  <a:schemeClr val="bg1"/>
                </a:solidFill>
                <a:latin typeface="Calibri" pitchFamily="34" charset="0"/>
              </a:rPr>
              <a:t>Copyright ©2011 Muted Solutions, LLC</a:t>
            </a:r>
            <a:endParaRPr lang="en-US" sz="1200" dirty="0">
              <a:solidFill>
                <a:schemeClr val="bg1"/>
              </a:solidFill>
              <a:latin typeface="Calibri" pitchFamily="34" charset="0"/>
            </a:endParaRPr>
          </a:p>
        </p:txBody>
      </p:sp>
    </p:spTree>
    <p:extLst>
      <p:ext uri="{BB962C8B-B14F-4D97-AF65-F5344CB8AC3E}">
        <p14:creationId xmlns:p14="http://schemas.microsoft.com/office/powerpoint/2010/main" val="90861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72046" cy="2342662"/>
          </a:xfrm>
        </p:spPr>
        <p:txBody>
          <a:bodyPr/>
          <a:lstStyle/>
          <a:p>
            <a:pPr eaLnBrk="1" hangingPunct="1">
              <a:buNone/>
            </a:pPr>
            <a:r>
              <a:rPr lang="en-US" dirty="0" smtClean="0"/>
              <a:t>Cohesion:</a:t>
            </a:r>
          </a:p>
          <a:p>
            <a:pPr lvl="1" eaLnBrk="1" hangingPunct="1">
              <a:buNone/>
            </a:pPr>
            <a:r>
              <a:rPr lang="en-US" sz="2000" dirty="0" smtClean="0"/>
              <a:t>“A measure of how strongly-related and focused the various responsibilities of a software module are” - </a:t>
            </a:r>
            <a:r>
              <a:rPr lang="en-US" sz="2000" dirty="0" smtClean="0">
                <a:hlinkClick r:id="rId3"/>
              </a:rPr>
              <a:t>Wikipedia</a:t>
            </a:r>
            <a:endParaRPr lang="en-US" sz="2000" dirty="0" smtClean="0"/>
          </a:p>
        </p:txBody>
      </p:sp>
      <p:pic>
        <p:nvPicPr>
          <p:cNvPr id="1026" name="Picture 2"/>
          <p:cNvPicPr>
            <a:picLocks noChangeAspect="1" noChangeArrowheads="1"/>
          </p:cNvPicPr>
          <p:nvPr/>
        </p:nvPicPr>
        <p:blipFill>
          <a:blip r:embed="rId4"/>
          <a:srcRect/>
          <a:stretch>
            <a:fillRect/>
          </a:stretch>
        </p:blipFill>
        <p:spPr bwMode="auto">
          <a:xfrm>
            <a:off x="2428875" y="3524250"/>
            <a:ext cx="4286250" cy="3333750"/>
          </a:xfrm>
          <a:prstGeom prst="rect">
            <a:avLst/>
          </a:prstGeom>
          <a:noFill/>
          <a:ln w="9525">
            <a:noFill/>
            <a:miter lim="800000"/>
            <a:headEnd/>
            <a:tailEnd/>
          </a:ln>
          <a:effectLst/>
        </p:spPr>
      </p:pic>
      <p:sp>
        <p:nvSpPr>
          <p:cNvPr id="5" name="Rectangle 4"/>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Cohesion</a:t>
            </a:r>
          </a:p>
        </p:txBody>
      </p:sp>
    </p:spTree>
    <p:extLst>
      <p:ext uri="{BB962C8B-B14F-4D97-AF65-F5344CB8AC3E}">
        <p14:creationId xmlns:p14="http://schemas.microsoft.com/office/powerpoint/2010/main" val="3433055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42738" cy="2332892"/>
          </a:xfrm>
        </p:spPr>
        <p:txBody>
          <a:bodyPr/>
          <a:lstStyle/>
          <a:p>
            <a:pPr eaLnBrk="1" hangingPunct="1">
              <a:buNone/>
            </a:pPr>
            <a:r>
              <a:rPr lang="en-US" dirty="0" smtClean="0"/>
              <a:t>Encapsulation:</a:t>
            </a:r>
          </a:p>
          <a:p>
            <a:pPr lvl="1" eaLnBrk="1" hangingPunct="1">
              <a:buNone/>
            </a:pPr>
            <a:r>
              <a:rPr lang="en-US" sz="2000" dirty="0" smtClean="0"/>
              <a:t>“The hiding of </a:t>
            </a:r>
            <a:r>
              <a:rPr lang="en-US" sz="2000" i="1" dirty="0" smtClean="0"/>
              <a:t>design decisions</a:t>
            </a:r>
            <a:r>
              <a:rPr lang="en-US" sz="2000" dirty="0" smtClean="0"/>
              <a:t> in a computer program that are most likely to change” - </a:t>
            </a:r>
            <a:r>
              <a:rPr lang="en-US" sz="2000" dirty="0" smtClean="0">
                <a:hlinkClick r:id="rId3"/>
              </a:rPr>
              <a:t>Wikipedia</a:t>
            </a:r>
            <a:endParaRPr lang="en-US" sz="2000" dirty="0" smtClean="0"/>
          </a:p>
        </p:txBody>
      </p:sp>
      <p:sp>
        <p:nvSpPr>
          <p:cNvPr id="30"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encapsulation</a:t>
            </a:r>
          </a:p>
        </p:txBody>
      </p:sp>
      <p:pic>
        <p:nvPicPr>
          <p:cNvPr id="2" name="Picture 1"/>
          <p:cNvPicPr>
            <a:picLocks noChangeAspect="1"/>
          </p:cNvPicPr>
          <p:nvPr/>
        </p:nvPicPr>
        <p:blipFill>
          <a:blip r:embed="rId4"/>
          <a:stretch>
            <a:fillRect/>
          </a:stretch>
        </p:blipFill>
        <p:spPr>
          <a:xfrm>
            <a:off x="850614" y="3524371"/>
            <a:ext cx="7442772" cy="3102995"/>
          </a:xfrm>
          <a:prstGeom prst="rect">
            <a:avLst/>
          </a:prstGeom>
        </p:spPr>
      </p:pic>
      <p:sp>
        <p:nvSpPr>
          <p:cNvPr id="3" name="TextBox 2"/>
          <p:cNvSpPr txBox="1"/>
          <p:nvPr/>
        </p:nvSpPr>
        <p:spPr>
          <a:xfrm>
            <a:off x="2382939" y="6617223"/>
            <a:ext cx="4378122" cy="215444"/>
          </a:xfrm>
          <a:prstGeom prst="rect">
            <a:avLst/>
          </a:prstGeom>
          <a:noFill/>
        </p:spPr>
        <p:txBody>
          <a:bodyPr wrap="none" rtlCol="0">
            <a:spAutoFit/>
          </a:bodyPr>
          <a:lstStyle/>
          <a:p>
            <a:r>
              <a:rPr lang="en-US" sz="800" dirty="0" smtClean="0"/>
              <a:t>Photo Source: </a:t>
            </a:r>
            <a:r>
              <a:rPr lang="pl-PL" sz="800" dirty="0">
                <a:hlinkClick r:id="rId5"/>
              </a:rPr>
              <a:t>http://www.flickr.com/photos/adamcrowe/4299996507/sizes/o/in/photostream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681089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But that</a:t>
            </a:r>
            <a:r>
              <a:rPr lang="fr-FR" dirty="0" smtClean="0"/>
              <a:t>’</a:t>
            </a:r>
            <a:r>
              <a:rPr lang="en-US" dirty="0" smtClean="0"/>
              <a:t>s Impossible</a:t>
            </a:r>
          </a:p>
        </p:txBody>
      </p:sp>
      <p:pic>
        <p:nvPicPr>
          <p:cNvPr id="5" name="Picture 4"/>
          <p:cNvPicPr>
            <a:picLocks noChangeAspect="1"/>
          </p:cNvPicPr>
          <p:nvPr/>
        </p:nvPicPr>
        <p:blipFill>
          <a:blip r:embed="rId3"/>
          <a:stretch>
            <a:fillRect/>
          </a:stretch>
        </p:blipFill>
        <p:spPr>
          <a:xfrm>
            <a:off x="886094" y="1553308"/>
            <a:ext cx="7371812" cy="4888145"/>
          </a:xfrm>
          <a:prstGeom prst="rect">
            <a:avLst/>
          </a:prstGeom>
        </p:spPr>
      </p:pic>
      <p:sp>
        <p:nvSpPr>
          <p:cNvPr id="7" name="TextBox 6"/>
          <p:cNvSpPr txBox="1"/>
          <p:nvPr/>
        </p:nvSpPr>
        <p:spPr>
          <a:xfrm>
            <a:off x="2382939" y="6519186"/>
            <a:ext cx="4378122" cy="215444"/>
          </a:xfrm>
          <a:prstGeom prst="rect">
            <a:avLst/>
          </a:prstGeom>
          <a:noFill/>
        </p:spPr>
        <p:txBody>
          <a:bodyPr wrap="none" rtlCol="0">
            <a:spAutoFit/>
          </a:bodyPr>
          <a:lstStyle/>
          <a:p>
            <a:r>
              <a:rPr lang="en-US" sz="800" dirty="0"/>
              <a:t>Photo Source: </a:t>
            </a:r>
            <a:r>
              <a:rPr lang="en-US" sz="800" dirty="0">
                <a:hlinkClick r:id="rId4"/>
              </a:rPr>
              <a:t>http://www.flickr.com/photos/hollysuewho/4943037329/sizes/l/in/photostream</a:t>
            </a:r>
            <a:r>
              <a:rPr lang="en-US" sz="800" dirty="0" smtClean="0">
                <a:hlinkClick r:id="rId4"/>
              </a:rPr>
              <a:t>/</a:t>
            </a:r>
            <a:r>
              <a:rPr lang="en-US" sz="800" dirty="0" smtClean="0"/>
              <a:t>  </a:t>
            </a:r>
            <a:endParaRPr lang="en-US" sz="800" dirty="0"/>
          </a:p>
        </p:txBody>
      </p:sp>
    </p:spTree>
    <p:extLst>
      <p:ext uri="{BB962C8B-B14F-4D97-AF65-F5344CB8AC3E}">
        <p14:creationId xmlns:p14="http://schemas.microsoft.com/office/powerpoint/2010/main" val="3847532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S.O.L.I.D. Software Development</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Achieving Object Oriented Principles, One Step At A Time</a:t>
            </a:r>
            <a:endParaRPr lang="en-US" sz="1600" dirty="0">
              <a:solidFill>
                <a:schemeClr val="bg1"/>
              </a:solidFill>
              <a:latin typeface="+mn-lt"/>
            </a:endParaRPr>
          </a:p>
        </p:txBody>
      </p:sp>
    </p:spTree>
    <p:extLst>
      <p:ext uri="{BB962C8B-B14F-4D97-AF65-F5344CB8AC3E}">
        <p14:creationId xmlns:p14="http://schemas.microsoft.com/office/powerpoint/2010/main" val="1521738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636135"/>
            <a:ext cx="7840395" cy="4838700"/>
          </a:xfrm>
        </p:spPr>
        <p:txBody>
          <a:bodyPr/>
          <a:lstStyle/>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S</a:t>
            </a:r>
            <a:r>
              <a:rPr lang="en-US" sz="1800" b="1" dirty="0" smtClean="0">
                <a:solidFill>
                  <a:srgbClr val="292934"/>
                </a:solidFill>
              </a:rPr>
              <a:t>RP</a:t>
            </a:r>
            <a:r>
              <a:rPr lang="en-US" sz="1800" dirty="0" smtClean="0">
                <a:solidFill>
                  <a:srgbClr val="292934"/>
                </a:solidFill>
              </a:rPr>
              <a:t>: Single Responsibility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O</a:t>
            </a:r>
            <a:r>
              <a:rPr lang="en-US" sz="1800" b="1" dirty="0" smtClean="0">
                <a:solidFill>
                  <a:srgbClr val="292934"/>
                </a:solidFill>
              </a:rPr>
              <a:t>CP</a:t>
            </a:r>
            <a:r>
              <a:rPr lang="en-US" sz="1800" dirty="0" smtClean="0">
                <a:solidFill>
                  <a:srgbClr val="292934"/>
                </a:solidFill>
              </a:rPr>
              <a:t>: Open Closed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L</a:t>
            </a:r>
            <a:r>
              <a:rPr lang="en-US" sz="1800" b="1" dirty="0" smtClean="0">
                <a:solidFill>
                  <a:srgbClr val="292934"/>
                </a:solidFill>
              </a:rPr>
              <a:t>SP</a:t>
            </a:r>
            <a:r>
              <a:rPr lang="en-US" sz="1800" dirty="0" smtClean="0">
                <a:solidFill>
                  <a:srgbClr val="292934"/>
                </a:solidFill>
              </a:rPr>
              <a:t>: </a:t>
            </a:r>
            <a:r>
              <a:rPr lang="en-US" sz="1800" dirty="0" err="1" smtClean="0">
                <a:solidFill>
                  <a:srgbClr val="292934"/>
                </a:solidFill>
              </a:rPr>
              <a:t>Liskov</a:t>
            </a:r>
            <a:r>
              <a:rPr lang="en-US" sz="1800" dirty="0" smtClean="0">
                <a:solidFill>
                  <a:srgbClr val="292934"/>
                </a:solidFill>
              </a:rPr>
              <a:t> Substitution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I</a:t>
            </a:r>
            <a:r>
              <a:rPr lang="en-US" sz="1800" b="1" dirty="0" smtClean="0">
                <a:solidFill>
                  <a:srgbClr val="292934"/>
                </a:solidFill>
              </a:rPr>
              <a:t>SP</a:t>
            </a:r>
            <a:r>
              <a:rPr lang="en-US" sz="1800" dirty="0" smtClean="0">
                <a:solidFill>
                  <a:srgbClr val="292934"/>
                </a:solidFill>
              </a:rPr>
              <a:t>: Interface Segregation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D</a:t>
            </a:r>
            <a:r>
              <a:rPr lang="en-US" sz="1800" b="1" dirty="0" smtClean="0">
                <a:solidFill>
                  <a:srgbClr val="292934"/>
                </a:solidFill>
              </a:rPr>
              <a:t>IP</a:t>
            </a:r>
            <a:r>
              <a:rPr lang="en-US" sz="1800" dirty="0" smtClean="0">
                <a:solidFill>
                  <a:srgbClr val="292934"/>
                </a:solidFill>
              </a:rPr>
              <a:t>: Dependency Inversion Principle</a:t>
            </a:r>
          </a:p>
          <a:p>
            <a:pPr eaLnBrk="1" hangingPunct="1"/>
            <a:endParaRPr lang="en-US" dirty="0" smtClean="0">
              <a:solidFill>
                <a:srgbClr val="292934"/>
              </a:solidFill>
            </a:endParaRPr>
          </a:p>
        </p:txBody>
      </p:sp>
      <p:sp>
        <p:nvSpPr>
          <p:cNvPr id="6"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SOLID Principles</a:t>
            </a:r>
          </a:p>
        </p:txBody>
      </p:sp>
      <p:sp>
        <p:nvSpPr>
          <p:cNvPr id="3" name="Rectangle 2"/>
          <p:cNvSpPr/>
          <p:nvPr/>
        </p:nvSpPr>
        <p:spPr>
          <a:xfrm>
            <a:off x="498231" y="3272692"/>
            <a:ext cx="8215923" cy="2735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425976" y="1636136"/>
            <a:ext cx="3228321" cy="4838700"/>
          </a:xfrm>
          <a:prstGeom prst="rect">
            <a:avLst/>
          </a:prstGeom>
        </p:spPr>
      </p:pic>
      <p:sp>
        <p:nvSpPr>
          <p:cNvPr id="5" name="TextBox 4"/>
          <p:cNvSpPr txBox="1"/>
          <p:nvPr/>
        </p:nvSpPr>
        <p:spPr>
          <a:xfrm>
            <a:off x="4829999" y="6547233"/>
            <a:ext cx="4314001" cy="215444"/>
          </a:xfrm>
          <a:prstGeom prst="rect">
            <a:avLst/>
          </a:prstGeom>
          <a:noFill/>
        </p:spPr>
        <p:txBody>
          <a:bodyPr wrap="none" rtlCol="0">
            <a:spAutoFit/>
          </a:bodyPr>
          <a:lstStyle/>
          <a:p>
            <a:r>
              <a:rPr lang="en-US" sz="800" dirty="0" smtClean="0"/>
              <a:t>Photo Source </a:t>
            </a:r>
            <a:r>
              <a:rPr lang="pl-PL" sz="800" dirty="0">
                <a:hlinkClick r:id="rId4"/>
              </a:rPr>
              <a:t>http://www.flickr.com/photos/sakechaud/3346100947/sizes/z/in/photostream</a:t>
            </a:r>
            <a:r>
              <a:rPr lang="pl-PL" sz="800" dirty="0" smtClean="0">
                <a:hlinkClick r:id="rId4"/>
              </a:rPr>
              <a:t>/</a:t>
            </a:r>
            <a:r>
              <a:rPr lang="pl-PL" sz="800" dirty="0" smtClean="0"/>
              <a:t> </a:t>
            </a:r>
            <a:endParaRPr lang="en-US" sz="800" dirty="0"/>
          </a:p>
        </p:txBody>
      </p:sp>
    </p:spTree>
    <p:extLst>
      <p:ext uri="{BB962C8B-B14F-4D97-AF65-F5344CB8AC3E}">
        <p14:creationId xmlns:p14="http://schemas.microsoft.com/office/powerpoint/2010/main" val="1728103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0" y="1143000"/>
            <a:ext cx="8686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Example App: Read A Flat File And Send An Email</a:t>
            </a:r>
          </a:p>
          <a:p>
            <a:endParaRPr lang="en-US" smtClean="0"/>
          </a:p>
          <a:p>
            <a:endParaRPr lang="en-US" smtClean="0"/>
          </a:p>
          <a:p>
            <a:endParaRPr lang="en-US" smtClean="0"/>
          </a:p>
          <a:p>
            <a:endParaRPr lang="en-US" dirty="0" smtClean="0"/>
          </a:p>
        </p:txBody>
      </p:sp>
      <p:grpSp>
        <p:nvGrpSpPr>
          <p:cNvPr id="5" name="Group 10"/>
          <p:cNvGrpSpPr/>
          <p:nvPr/>
        </p:nvGrpSpPr>
        <p:grpSpPr>
          <a:xfrm>
            <a:off x="3733800" y="2590800"/>
            <a:ext cx="1676400" cy="2590800"/>
            <a:chOff x="3733800" y="2590800"/>
            <a:chExt cx="1676400" cy="2590800"/>
          </a:xfrm>
        </p:grpSpPr>
        <p:grpSp>
          <p:nvGrpSpPr>
            <p:cNvPr id="6" name="Group 7"/>
            <p:cNvGrpSpPr/>
            <p:nvPr/>
          </p:nvGrpSpPr>
          <p:grpSpPr>
            <a:xfrm>
              <a:off x="3733800" y="2590800"/>
              <a:ext cx="1676400" cy="2590800"/>
              <a:chOff x="1219200" y="2667000"/>
              <a:chExt cx="1676400" cy="2590800"/>
            </a:xfrm>
          </p:grpSpPr>
          <p:sp>
            <p:nvSpPr>
              <p:cNvPr id="8" name="Rectangle 7"/>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9" name="Snip Single Corner Rectangle 8"/>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7" name="Elbow Connector 6"/>
            <p:cNvCxnSpPr>
              <a:stCxn id="9" idx="3"/>
              <a:endCxn id="8" idx="2"/>
            </p:cNvCxnSpPr>
            <p:nvPr/>
          </p:nvCxnSpPr>
          <p:spPr>
            <a:xfrm rot="5400000" flipH="1" flipV="1">
              <a:off x="4267200" y="38862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Starting Simple</a:t>
            </a:r>
          </a:p>
        </p:txBody>
      </p:sp>
    </p:spTree>
    <p:extLst>
      <p:ext uri="{BB962C8B-B14F-4D97-AF65-F5344CB8AC3E}">
        <p14:creationId xmlns:p14="http://schemas.microsoft.com/office/powerpoint/2010/main" val="28262154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1911</TotalTime>
  <Words>1828</Words>
  <Application>Microsoft Office PowerPoint</Application>
  <PresentationFormat>On-screen Show (4:3)</PresentationFormat>
  <Paragraphs>372</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PowerPoint Presentation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Derick Bailey</dc:creator>
  <cp:lastModifiedBy>eric</cp:lastModifiedBy>
  <cp:revision>86</cp:revision>
  <dcterms:created xsi:type="dcterms:W3CDTF">2011-02-27T13:45:15Z</dcterms:created>
  <dcterms:modified xsi:type="dcterms:W3CDTF">2013-06-11T02:40:30Z</dcterms:modified>
</cp:coreProperties>
</file>